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8"/>
    <p:sldMasterId id="2147483707" r:id="rId9"/>
  </p:sldMasterIdLst>
  <p:notesMasterIdLst>
    <p:notesMasterId r:id="rId30"/>
  </p:notesMasterIdLst>
  <p:handoutMasterIdLst>
    <p:handoutMasterId r:id="rId31"/>
  </p:handoutMasterIdLst>
  <p:sldIdLst>
    <p:sldId id="356" r:id="rId10"/>
    <p:sldId id="355" r:id="rId11"/>
    <p:sldId id="317" r:id="rId12"/>
    <p:sldId id="318" r:id="rId13"/>
    <p:sldId id="319" r:id="rId14"/>
    <p:sldId id="354" r:id="rId15"/>
    <p:sldId id="321" r:id="rId16"/>
    <p:sldId id="341" r:id="rId17"/>
    <p:sldId id="346" r:id="rId18"/>
    <p:sldId id="324" r:id="rId19"/>
    <p:sldId id="325" r:id="rId20"/>
    <p:sldId id="326" r:id="rId21"/>
    <p:sldId id="327" r:id="rId22"/>
    <p:sldId id="330" r:id="rId23"/>
    <p:sldId id="348" r:id="rId24"/>
    <p:sldId id="331" r:id="rId25"/>
    <p:sldId id="333" r:id="rId26"/>
    <p:sldId id="349" r:id="rId27"/>
    <p:sldId id="334" r:id="rId28"/>
    <p:sldId id="290" r:id="rId29"/>
  </p:sldIdLst>
  <p:sldSz cx="9906000" cy="6858000" type="A4"/>
  <p:notesSz cx="7099300" cy="10234613"/>
  <p:custDataLst>
    <p:tags r:id="rId32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9">
          <p15:clr>
            <a:srgbClr val="A4A3A4"/>
          </p15:clr>
        </p15:guide>
        <p15:guide id="2" orient="horz" pos="4034">
          <p15:clr>
            <a:srgbClr val="A4A3A4"/>
          </p15:clr>
        </p15:guide>
        <p15:guide id="3" pos="273">
          <p15:clr>
            <a:srgbClr val="A4A3A4"/>
          </p15:clr>
        </p15:guide>
        <p15:guide id="4" pos="6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CCFF"/>
    <a:srgbClr val="99CCFF"/>
    <a:srgbClr val="FFEC18"/>
    <a:srgbClr val="264D00"/>
    <a:srgbClr val="FFF202"/>
    <a:srgbClr val="FFFF66"/>
    <a:srgbClr val="66CCFF"/>
    <a:srgbClr val="FFF000"/>
    <a:srgbClr val="FFC0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1" autoAdjust="0"/>
    <p:restoredTop sz="99112" autoAdjust="0"/>
  </p:normalViewPr>
  <p:slideViewPr>
    <p:cSldViewPr snapToGrid="0" showGuides="1">
      <p:cViewPr>
        <p:scale>
          <a:sx n="84" d="100"/>
          <a:sy n="84" d="100"/>
        </p:scale>
        <p:origin x="-774" y="168"/>
      </p:cViewPr>
      <p:guideLst>
        <p:guide orient="horz" pos="199"/>
        <p:guide orient="horz" pos="4034"/>
        <p:guide pos="273"/>
        <p:guide pos="6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0516"/>
    </p:cViewPr>
  </p:sorterViewPr>
  <p:notesViewPr>
    <p:cSldViewPr snapToGrid="0" showGuides="1">
      <p:cViewPr varScale="1">
        <p:scale>
          <a:sx n="125" d="100"/>
          <a:sy n="125" d="100"/>
        </p:scale>
        <p:origin x="-4264" y="-12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9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9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F71DA56-3A90-F64B-9DDF-C2603116B856}" type="slidenum">
              <a:rPr lang="da-DK"/>
              <a:pPr>
                <a:defRPr/>
              </a:pPr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24379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30" y="2"/>
            <a:ext cx="3076671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8" y="4861781"/>
            <a:ext cx="5207385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teksttypografierne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masteren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Andet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560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38" tIns="49819" rIns="99638" bIns="49819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EA09797-636C-164D-8F90-DAE36108B4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856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87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8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92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71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409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81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8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77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4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5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4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54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36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2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97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38788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33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jpeg"/><Relationship Id="rId18" Type="http://schemas.openxmlformats.org/officeDocument/2006/relationships/image" Target="../media/image29.jpeg"/><Relationship Id="rId3" Type="http://schemas.openxmlformats.org/officeDocument/2006/relationships/image" Target="../media/image20.jpeg"/><Relationship Id="rId21" Type="http://schemas.openxmlformats.org/officeDocument/2006/relationships/image" Target="../media/image31.png"/><Relationship Id="rId7" Type="http://schemas.openxmlformats.org/officeDocument/2006/relationships/image" Target="../media/image23.jpeg"/><Relationship Id="rId12" Type="http://schemas.openxmlformats.org/officeDocument/2006/relationships/image" Target="../media/image25.png"/><Relationship Id="rId17" Type="http://schemas.openxmlformats.org/officeDocument/2006/relationships/image" Target="../media/image28.jpeg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20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27.jpeg"/><Relationship Id="rId10" Type="http://schemas.openxmlformats.org/officeDocument/2006/relationships/image" Target="../media/image13.png"/><Relationship Id="rId19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openxmlformats.org/officeDocument/2006/relationships/image" Target="../media/image6.png"/><Relationship Id="rId1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6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ooperation-logo-GER_GER_GIZ_600dpi_RG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76646" y="5757332"/>
            <a:ext cx="2763076" cy="1326557"/>
          </a:xfrm>
          <a:prstGeom prst="rect">
            <a:avLst/>
          </a:prstGeom>
        </p:spPr>
      </p:pic>
      <p:pic>
        <p:nvPicPr>
          <p:cNvPr id="5" name="Bild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09" t="4039" r="6029" b="1941"/>
          <a:stretch/>
        </p:blipFill>
        <p:spPr bwMode="auto">
          <a:xfrm>
            <a:off x="99099" y="1939637"/>
            <a:ext cx="1624666" cy="10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7" descr="ACALogo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84696" y="4579697"/>
            <a:ext cx="471945" cy="7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722" y="5501852"/>
            <a:ext cx="2165358" cy="5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image006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7862" y="5483587"/>
            <a:ext cx="1307167" cy="5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898" y="6279180"/>
            <a:ext cx="2291778" cy="425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4868" y="6238924"/>
            <a:ext cx="1950933" cy="478794"/>
          </a:xfrm>
          <a:prstGeom prst="rect">
            <a:avLst/>
          </a:prstGeom>
        </p:spPr>
      </p:pic>
      <p:pic>
        <p:nvPicPr>
          <p:cNvPr id="23" name="Imag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1555" y="4854946"/>
            <a:ext cx="1890659" cy="442415"/>
          </a:xfrm>
          <a:prstGeom prst="rect">
            <a:avLst/>
          </a:prstGeom>
        </p:spPr>
      </p:pic>
      <p:pic>
        <p:nvPicPr>
          <p:cNvPr id="24" name="Picture 2" descr="D:\Mary Adzanyo's Documents\Communications\Logos\Red River Foods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393" y="4558250"/>
            <a:ext cx="586797" cy="7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6970" y="4537451"/>
            <a:ext cx="641462" cy="81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15531" y="5464784"/>
            <a:ext cx="218376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0182" y="6108628"/>
            <a:ext cx="1300790" cy="649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8544" y="5593067"/>
            <a:ext cx="1293091" cy="394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325" y="4856789"/>
            <a:ext cx="1844556" cy="4402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1513" y="4564303"/>
            <a:ext cx="1300276" cy="707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3699" y="5525815"/>
            <a:ext cx="1208424" cy="425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6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09" t="4039" r="6029" b="1941"/>
          <a:stretch/>
        </p:blipFill>
        <p:spPr bwMode="auto">
          <a:xfrm>
            <a:off x="0" y="2439520"/>
            <a:ext cx="2700000" cy="16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Interns\My Documents\Logos CPs\olam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17180" y="4385824"/>
            <a:ext cx="1528243" cy="597781"/>
          </a:xfrm>
          <a:prstGeom prst="rect">
            <a:avLst/>
          </a:prstGeom>
          <a:noFill/>
        </p:spPr>
      </p:pic>
      <p:pic>
        <p:nvPicPr>
          <p:cNvPr id="9" name="Bild 47" descr="ACALogo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79896" y="4102673"/>
            <a:ext cx="538626" cy="8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Interns\My Documents\Logos CPs\sap_grad_r_pref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236" y="6035648"/>
            <a:ext cx="797169" cy="425803"/>
          </a:xfrm>
          <a:prstGeom prst="rect">
            <a:avLst/>
          </a:prstGeom>
          <a:noFill/>
        </p:spPr>
      </p:pic>
      <p:pic>
        <p:nvPicPr>
          <p:cNvPr id="11" name="Picture 6" descr="C:\Documents and Settings\Interns\My Documents\Logos CPs\intersnack_logo_cmyk_komp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4400" y="4239937"/>
            <a:ext cx="1147769" cy="676652"/>
          </a:xfrm>
          <a:prstGeom prst="rect">
            <a:avLst/>
          </a:prstGeom>
          <a:noFill/>
        </p:spPr>
      </p:pic>
      <p:pic>
        <p:nvPicPr>
          <p:cNvPr id="12" name="Picture 2" descr="C:\Documents and Settings\Interns\My Documents\Logos CPs\USAID.bmp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0762" y="5305181"/>
            <a:ext cx="1189892" cy="39289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7723" y="5211800"/>
            <a:ext cx="2165358" cy="5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198" y="5087632"/>
            <a:ext cx="218376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 descr="image006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1197" y="5206496"/>
            <a:ext cx="1166158" cy="51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65640" y="5725881"/>
            <a:ext cx="1289640" cy="8255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4651" y="5858984"/>
            <a:ext cx="1907421" cy="861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898" y="5293968"/>
            <a:ext cx="2291778" cy="4258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60866" y="5917597"/>
            <a:ext cx="1141520" cy="6208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1475" y="5900256"/>
            <a:ext cx="1950933" cy="478794"/>
          </a:xfrm>
          <a:prstGeom prst="rect">
            <a:avLst/>
          </a:prstGeom>
        </p:spPr>
      </p:pic>
      <p:pic>
        <p:nvPicPr>
          <p:cNvPr id="21" name="Grafik 5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4160" y="4404580"/>
            <a:ext cx="1859279" cy="5437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66460" y="5620263"/>
            <a:ext cx="1739540" cy="1265729"/>
          </a:xfrm>
          <a:prstGeom prst="rect">
            <a:avLst/>
          </a:prstGeom>
        </p:spPr>
      </p:pic>
      <p:pic>
        <p:nvPicPr>
          <p:cNvPr id="23" name="Imag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9858" y="4454704"/>
            <a:ext cx="1890659" cy="442415"/>
          </a:xfrm>
          <a:prstGeom prst="rect">
            <a:avLst/>
          </a:prstGeom>
        </p:spPr>
      </p:pic>
      <p:pic>
        <p:nvPicPr>
          <p:cNvPr id="24" name="Picture 2" descr="D:\Mary Adzanyo's Documents\Communications\Logos\Red River Foods.png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3600" y="4060423"/>
            <a:ext cx="664288" cy="90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14347" y="4116691"/>
            <a:ext cx="694085" cy="87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022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62CFDA0-30B5-48DC-B280-496AF1B94E1C}" type="datetimeFigureOut">
              <a:rPr lang="en-US" smtClean="0">
                <a:solidFill>
                  <a:srgbClr val="326600"/>
                </a:solidFill>
              </a:rPr>
              <a:pPr/>
              <a:t>6/19/2018</a:t>
            </a:fld>
            <a:endParaRPr lang="en-US">
              <a:solidFill>
                <a:srgbClr val="3266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3266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590-8503-4609-950F-400DF5252D6F}" type="slidenum">
              <a:rPr lang="en-US" smtClean="0">
                <a:solidFill>
                  <a:srgbClr val="326600"/>
                </a:solidFill>
              </a:rPr>
              <a:pPr/>
              <a:t>‹N°›</a:t>
            </a:fld>
            <a:endParaRPr lang="en-US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8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Times"/>
              </a:defRPr>
            </a:lvl1pPr>
            <a:lvl2pPr>
              <a:defRPr>
                <a:latin typeface="Calibri"/>
                <a:cs typeface="Times"/>
              </a:defRPr>
            </a:lvl2pPr>
            <a:lvl3pPr>
              <a:defRPr>
                <a:latin typeface="Calibri"/>
                <a:cs typeface="Times"/>
              </a:defRPr>
            </a:lvl3pPr>
            <a:lvl4pPr>
              <a:defRPr>
                <a:latin typeface="Calibri"/>
                <a:cs typeface="Times"/>
              </a:defRPr>
            </a:lvl4pPr>
            <a:lvl5pPr>
              <a:defRPr>
                <a:latin typeface="Calibri"/>
                <a:cs typeface="Times"/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433388" y="152400"/>
            <a:ext cx="85709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Calibri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/>
                </a:solidFill>
              </a:rPr>
              <a:pPr/>
              <a:t>‹N°›</a:t>
            </a:fld>
            <a:endParaRPr lang="en-US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0405_ComCashew PP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8007-D7D5-4238-964C-8BF0191D1F41}" type="slidenum">
              <a:rPr lang="en-US" smtClean="0">
                <a:solidFill>
                  <a:srgbClr val="326600"/>
                </a:solidFill>
              </a:rPr>
              <a:pPr/>
              <a:t>‹N°›</a:t>
            </a:fld>
            <a:endParaRPr lang="en-US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96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433388" y="152400"/>
            <a:ext cx="8558212" cy="6223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noProof="0" dirty="0" smtClean="0"/>
              <a:t>Titelmasterformat</a:t>
            </a:r>
            <a:endParaRPr lang="en-US" noProof="0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3D6B8-C4F7-8D40-856F-A59AB288CFA4}" type="slidenum">
              <a:rPr lang="en-US">
                <a:solidFill>
                  <a:srgbClr val="326600"/>
                </a:solidFill>
              </a:rPr>
              <a:pPr/>
              <a:t>‹N°›</a:t>
            </a:fld>
            <a:endParaRPr lang="en-US" dirty="0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28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Times"/>
              </a:defRPr>
            </a:lvl1pPr>
            <a:lvl2pPr>
              <a:defRPr>
                <a:latin typeface="Calibri"/>
                <a:cs typeface="Times"/>
              </a:defRPr>
            </a:lvl2pPr>
            <a:lvl3pPr>
              <a:defRPr>
                <a:latin typeface="Calibri"/>
                <a:cs typeface="Times"/>
              </a:defRPr>
            </a:lvl3pPr>
            <a:lvl4pPr>
              <a:defRPr>
                <a:latin typeface="Calibri"/>
                <a:cs typeface="Times"/>
              </a:defRPr>
            </a:lvl4pPr>
            <a:lvl5pPr>
              <a:defRPr>
                <a:latin typeface="Calibri"/>
                <a:cs typeface="Times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433388" y="152400"/>
            <a:ext cx="85709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1" i="0">
                <a:latin typeface="Calibri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3266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4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  <a:cs typeface="Times"/>
              </a:defRPr>
            </a:lvl1pPr>
            <a:lvl2pPr>
              <a:defRPr>
                <a:solidFill>
                  <a:srgbClr val="000000"/>
                </a:solidFill>
                <a:latin typeface="Calibri"/>
                <a:cs typeface="Times"/>
              </a:defRPr>
            </a:lvl2pPr>
            <a:lvl3pPr>
              <a:defRPr>
                <a:solidFill>
                  <a:srgbClr val="000000"/>
                </a:solidFill>
                <a:latin typeface="Calibri"/>
                <a:cs typeface="Times"/>
              </a:defRPr>
            </a:lvl3pPr>
            <a:lvl4pPr>
              <a:defRPr>
                <a:solidFill>
                  <a:srgbClr val="000000"/>
                </a:solidFill>
                <a:latin typeface="Calibri"/>
                <a:cs typeface="Times"/>
              </a:defRPr>
            </a:lvl4pPr>
            <a:lvl5pPr>
              <a:defRPr>
                <a:solidFill>
                  <a:srgbClr val="000000"/>
                </a:solidFill>
                <a:latin typeface="Calibri"/>
                <a:cs typeface="Times"/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433388" y="152400"/>
            <a:ext cx="85709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noProof="0" dirty="0" smtClean="0"/>
              <a:t>Titelmasterformat durch</a:t>
            </a:r>
            <a:endParaRPr lang="en-US" noProof="0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/>
                </a:solidFill>
              </a:rPr>
              <a:pPr/>
              <a:t>‹N°›</a:t>
            </a:fld>
            <a:endParaRPr lang="en-US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4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433388" y="254004"/>
            <a:ext cx="85582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de-DE" noProof="0" dirty="0" smtClean="0"/>
              <a:t>Titelmasterformat durch</a:t>
            </a:r>
            <a:br>
              <a:rPr lang="de-DE" noProof="0" dirty="0" smtClean="0"/>
            </a:br>
            <a:r>
              <a:rPr lang="de-DE" noProof="0" dirty="0" smtClean="0"/>
              <a:t>Klicken bearbeiten</a:t>
            </a:r>
            <a:endParaRPr lang="en-US" noProof="0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3D6B8-C4F7-8D40-856F-A59AB288CFA4}" type="slidenum">
              <a:rPr lang="en-US">
                <a:solidFill>
                  <a:srgbClr val="326600"/>
                </a:solidFill>
              </a:rPr>
              <a:pPr/>
              <a:t>‹N°›</a:t>
            </a:fld>
            <a:endParaRPr lang="en-US" dirty="0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73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  <a:latin typeface="Calibri"/>
                <a:cs typeface="Times"/>
              </a:defRPr>
            </a:lvl1pPr>
            <a:lvl2pPr>
              <a:defRPr sz="2400">
                <a:solidFill>
                  <a:srgbClr val="000000"/>
                </a:solidFill>
                <a:latin typeface="Calibri"/>
                <a:cs typeface="Times"/>
              </a:defRPr>
            </a:lvl2pPr>
            <a:lvl3pPr>
              <a:defRPr sz="2400">
                <a:solidFill>
                  <a:srgbClr val="000000"/>
                </a:solidFill>
                <a:latin typeface="Calibri"/>
                <a:cs typeface="Times"/>
              </a:defRPr>
            </a:lvl3pPr>
            <a:lvl4pPr>
              <a:defRPr sz="2400">
                <a:solidFill>
                  <a:srgbClr val="000000"/>
                </a:solidFill>
                <a:latin typeface="Calibri"/>
                <a:cs typeface="Times"/>
              </a:defRPr>
            </a:lvl4pPr>
            <a:lvl5pPr>
              <a:defRPr sz="2400">
                <a:solidFill>
                  <a:srgbClr val="000000"/>
                </a:solidFill>
                <a:latin typeface="Calibri"/>
                <a:cs typeface="Times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433388" y="152400"/>
            <a:ext cx="85709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3266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89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62CFDA0-30B5-48DC-B280-496AF1B94E1C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590-8503-4609-950F-400DF5252D6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30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Times"/>
              </a:defRPr>
            </a:lvl1pPr>
            <a:lvl2pPr>
              <a:defRPr>
                <a:latin typeface="Calibri"/>
                <a:cs typeface="Times"/>
              </a:defRPr>
            </a:lvl2pPr>
            <a:lvl3pPr>
              <a:defRPr>
                <a:latin typeface="Calibri"/>
                <a:cs typeface="Times"/>
              </a:defRPr>
            </a:lvl3pPr>
            <a:lvl4pPr>
              <a:defRPr>
                <a:latin typeface="Calibri"/>
                <a:cs typeface="Times"/>
              </a:defRPr>
            </a:lvl4pPr>
            <a:lvl5pPr>
              <a:defRPr>
                <a:latin typeface="Calibri"/>
                <a:cs typeface="Times"/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433388" y="152400"/>
            <a:ext cx="85709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Calibri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0405_ComCashew PP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8007-D7D5-4238-964C-8BF0191D1F4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03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433388" y="152400"/>
            <a:ext cx="8558212" cy="6223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noProof="0" dirty="0" smtClean="0"/>
              <a:t>Titelmasterformat</a:t>
            </a:r>
            <a:endParaRPr lang="en-US" noProof="0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3D6B8-C4F7-8D40-856F-A59AB288CFA4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  <a:cs typeface="Times"/>
              </a:defRPr>
            </a:lvl1pPr>
            <a:lvl2pPr>
              <a:defRPr>
                <a:solidFill>
                  <a:srgbClr val="000000"/>
                </a:solidFill>
                <a:latin typeface="Calibri"/>
                <a:cs typeface="Times"/>
              </a:defRPr>
            </a:lvl2pPr>
            <a:lvl3pPr>
              <a:defRPr>
                <a:solidFill>
                  <a:srgbClr val="000000"/>
                </a:solidFill>
                <a:latin typeface="Calibri"/>
                <a:cs typeface="Times"/>
              </a:defRPr>
            </a:lvl3pPr>
            <a:lvl4pPr>
              <a:defRPr>
                <a:solidFill>
                  <a:srgbClr val="000000"/>
                </a:solidFill>
                <a:latin typeface="Calibri"/>
                <a:cs typeface="Times"/>
              </a:defRPr>
            </a:lvl4pPr>
            <a:lvl5pPr>
              <a:defRPr>
                <a:solidFill>
                  <a:srgbClr val="000000"/>
                </a:solidFill>
                <a:latin typeface="Calibri"/>
                <a:cs typeface="Times"/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433388" y="152400"/>
            <a:ext cx="85709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noProof="0" dirty="0" smtClean="0"/>
              <a:t>Titelmasterformat durch</a:t>
            </a:r>
            <a:endParaRPr lang="en-US" noProof="0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/>
                </a:solidFill>
              </a:rPr>
              <a:pPr/>
              <a:t>‹N°›</a:t>
            </a:fld>
            <a:endParaRPr lang="en-US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5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433388" y="254004"/>
            <a:ext cx="85582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de-DE" noProof="0" dirty="0" smtClean="0"/>
              <a:t>Titelmasterformat durch</a:t>
            </a:r>
            <a:br>
              <a:rPr lang="de-DE" noProof="0" dirty="0" smtClean="0"/>
            </a:br>
            <a:r>
              <a:rPr lang="de-DE" noProof="0" dirty="0" smtClean="0"/>
              <a:t>Klicken bearbeiten</a:t>
            </a:r>
            <a:endParaRPr lang="en-US" noProof="0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3D6B8-C4F7-8D40-856F-A59AB288CFA4}" type="slidenum">
              <a:rPr lang="en-US">
                <a:solidFill>
                  <a:srgbClr val="326600"/>
                </a:solidFill>
              </a:rPr>
              <a:pPr/>
              <a:t>‹N°›</a:t>
            </a:fld>
            <a:endParaRPr lang="en-US" dirty="0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47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  <a:latin typeface="Calibri"/>
                <a:cs typeface="Times"/>
              </a:defRPr>
            </a:lvl1pPr>
            <a:lvl2pPr>
              <a:defRPr sz="2400">
                <a:solidFill>
                  <a:srgbClr val="000000"/>
                </a:solidFill>
                <a:latin typeface="Calibri"/>
                <a:cs typeface="Times"/>
              </a:defRPr>
            </a:lvl2pPr>
            <a:lvl3pPr>
              <a:defRPr sz="2400">
                <a:solidFill>
                  <a:srgbClr val="000000"/>
                </a:solidFill>
                <a:latin typeface="Calibri"/>
                <a:cs typeface="Times"/>
              </a:defRPr>
            </a:lvl3pPr>
            <a:lvl4pPr>
              <a:defRPr sz="2400">
                <a:solidFill>
                  <a:srgbClr val="000000"/>
                </a:solidFill>
                <a:latin typeface="Calibri"/>
                <a:cs typeface="Times"/>
              </a:defRPr>
            </a:lvl4pPr>
            <a:lvl5pPr>
              <a:defRPr sz="2400">
                <a:solidFill>
                  <a:srgbClr val="000000"/>
                </a:solidFill>
                <a:latin typeface="Calibri"/>
                <a:cs typeface="Times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433388" y="152400"/>
            <a:ext cx="8570912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3266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5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64400" y="6356351"/>
            <a:ext cx="2311400" cy="365125"/>
          </a:xfrm>
        </p:spPr>
        <p:txBody>
          <a:bodyPr/>
          <a:lstStyle/>
          <a:p>
            <a:fld id="{626AF431-5F91-46D0-B7BB-A763A69C29CA}" type="datetimeFigureOut">
              <a:rPr lang="en-US" smtClean="0"/>
              <a:pPr/>
              <a:t>6/21/2018</a:t>
            </a:fld>
            <a:endParaRPr lang="en-US"/>
          </a:p>
        </p:txBody>
      </p:sp>
      <p:pic>
        <p:nvPicPr>
          <p:cNvPr id="1026" name="95F73A85-1EE7-4585-A375-6EEF8D2D30B9" descr="8408437F-C7D8-407D-A57E-2F378D83AB5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4" y="0"/>
            <a:ext cx="978886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267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468967"/>
            <a:ext cx="87709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04317" y="6537325"/>
            <a:ext cx="619125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Arial Rounded MT Bold" pitchFamily="-108" charset="0"/>
                <a:ea typeface="Arial Rounded MT Bold" pitchFamily="-108" charset="0"/>
                <a:cs typeface="Arial Rounded MT Bold" pitchFamily="-108" charset="0"/>
              </a:defRPr>
            </a:lvl1pPr>
          </a:lstStyle>
          <a:p>
            <a:fld id="{D6C01B04-3E07-EB42-906D-569D04E4B1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31" name="Titelplatzhalter 14"/>
          <p:cNvSpPr>
            <a:spLocks noGrp="1"/>
          </p:cNvSpPr>
          <p:nvPr>
            <p:ph type="title"/>
          </p:nvPr>
        </p:nvSpPr>
        <p:spPr bwMode="auto">
          <a:xfrm>
            <a:off x="433388" y="152400"/>
            <a:ext cx="79359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1" r:id="rId3"/>
    <p:sldLayoutId id="2147483694" r:id="rId4"/>
    <p:sldLayoutId id="2147483692" r:id="rId5"/>
    <p:sldLayoutId id="2147483703" r:id="rId6"/>
    <p:sldLayoutId id="2147483705" r:id="rId7"/>
    <p:sldLayoutId id="2147483706" r:id="rId8"/>
    <p:sldLayoutId id="214748371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1pPr>
      <a:lvl2pPr marL="123825" indent="-1222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§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2pPr>
      <a:lvl3pPr marL="249238" indent="-1238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3pPr>
      <a:lvl4pPr marL="373063" indent="-1222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·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4pPr>
      <a:lvl5pPr marL="563563" indent="-16986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»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5pPr>
      <a:lvl6pPr marL="10207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4779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19351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3923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468967"/>
            <a:ext cx="87709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04317" y="6537325"/>
            <a:ext cx="619125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Arial Rounded MT Bold" pitchFamily="-108" charset="0"/>
                <a:ea typeface="Arial Rounded MT Bold" pitchFamily="-108" charset="0"/>
                <a:cs typeface="Arial Rounded MT Bold" pitchFamily="-108" charset="0"/>
              </a:defRPr>
            </a:lvl1pPr>
          </a:lstStyle>
          <a:p>
            <a:fld id="{D6C01B04-3E07-EB42-906D-569D04E4B1E9}" type="slidenum">
              <a:rPr lang="en-US" smtClean="0">
                <a:solidFill>
                  <a:srgbClr val="326600"/>
                </a:solidFill>
              </a:rPr>
              <a:pPr/>
              <a:t>‹N°›</a:t>
            </a:fld>
            <a:endParaRPr lang="en-US" dirty="0">
              <a:solidFill>
                <a:srgbClr val="326600"/>
              </a:solidFill>
            </a:endParaRPr>
          </a:p>
        </p:txBody>
      </p:sp>
      <p:sp>
        <p:nvSpPr>
          <p:cNvPr id="1031" name="Titelplatzhalter 14"/>
          <p:cNvSpPr>
            <a:spLocks noGrp="1"/>
          </p:cNvSpPr>
          <p:nvPr>
            <p:ph type="title"/>
          </p:nvPr>
        </p:nvSpPr>
        <p:spPr bwMode="auto">
          <a:xfrm>
            <a:off x="433388" y="152400"/>
            <a:ext cx="79359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1158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1pPr>
      <a:lvl2pPr marL="123825" indent="-1222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§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2pPr>
      <a:lvl3pPr marL="249238" indent="-1238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3pPr>
      <a:lvl4pPr marL="373063" indent="-1222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·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4pPr>
      <a:lvl5pPr marL="563563" indent="-16986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»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5pPr>
      <a:lvl6pPr marL="10207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4779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19351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3923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png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3581400"/>
            <a:ext cx="8915400" cy="1143000"/>
          </a:xfrm>
        </p:spPr>
        <p:txBody>
          <a:bodyPr>
            <a:normAutofit fontScale="85000" lnSpcReduction="20000"/>
          </a:bodyPr>
          <a:lstStyle/>
          <a:p>
            <a:r>
              <a:rPr lang="fr-FR" alt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 de la qualité des noix de cajou </a:t>
            </a:r>
            <a:r>
              <a:rPr lang="en-US" alt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(KOR</a:t>
            </a:r>
            <a:r>
              <a:rPr lang="en-US" alt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5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1391B234-2133-44B8-B642-B2FBA224FEDB}"/>
              </a:ext>
            </a:extLst>
          </p:cNvPr>
          <p:cNvSpPr txBox="1">
            <a:spLocks/>
          </p:cNvSpPr>
          <p:nvPr/>
        </p:nvSpPr>
        <p:spPr>
          <a:xfrm>
            <a:off x="990600" y="5562600"/>
            <a:ext cx="87503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tx1"/>
                </a:solidFill>
              </a:rPr>
              <a:t>Présenté</a:t>
            </a:r>
            <a:r>
              <a:rPr lang="en-US" sz="2400" dirty="0">
                <a:solidFill>
                  <a:schemeClr val="tx1"/>
                </a:solidFill>
              </a:rPr>
              <a:t> par : WERME </a:t>
            </a:r>
            <a:r>
              <a:rPr lang="en-US" sz="2400" dirty="0" err="1" smtClean="0">
                <a:solidFill>
                  <a:schemeClr val="tx1"/>
                </a:solidFill>
              </a:rPr>
              <a:t>Mahamadou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Bobo </a:t>
            </a:r>
            <a:r>
              <a:rPr lang="en-US" sz="2400" dirty="0" err="1">
                <a:solidFill>
                  <a:schemeClr val="tx1"/>
                </a:solidFill>
              </a:rPr>
              <a:t>Dioulasso</a:t>
            </a:r>
            <a:r>
              <a:rPr lang="en-US" sz="2400" dirty="0">
                <a:solidFill>
                  <a:schemeClr val="tx1"/>
                </a:solidFill>
              </a:rPr>
              <a:t>, 22 </a:t>
            </a:r>
            <a:r>
              <a:rPr lang="en-US" sz="2400" dirty="0" err="1">
                <a:solidFill>
                  <a:schemeClr val="tx1"/>
                </a:solidFill>
              </a:rPr>
              <a:t>Juin</a:t>
            </a:r>
            <a:r>
              <a:rPr lang="en-US" sz="2400" dirty="0">
                <a:solidFill>
                  <a:schemeClr val="tx1"/>
                </a:solidFill>
              </a:rPr>
              <a:t> 2018</a:t>
            </a:r>
          </a:p>
        </p:txBody>
      </p:sp>
    </p:spTree>
    <p:extLst>
      <p:ext uri="{BB962C8B-B14F-4D97-AF65-F5344CB8AC3E}">
        <p14:creationId xmlns="" xmlns:p14="http://schemas.microsoft.com/office/powerpoint/2010/main" val="271692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84287" y="216496"/>
            <a:ext cx="8775425" cy="48975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Calcul du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grainage (1/2)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de-DE" sz="1200" smtClean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17" y="1485156"/>
            <a:ext cx="95027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Regrouper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les noix par petits tas de dix. </a:t>
            </a:r>
            <a:endParaRPr lang="fr-FR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Comptabiliser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le nombre de tas de dix et le supplément de noix. 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Retirer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peser et compenser les matières étrangères en poids par d’autres noix avant le décompte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4012" y="4278187"/>
            <a:ext cx="3940229" cy="21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17608" y="5335594"/>
            <a:ext cx="5596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lang="fr-FR" sz="3600" b="1" dirty="0" smtClean="0">
                <a:solidFill>
                  <a:srgbClr val="254C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3600" b="1" dirty="0" smtClean="0">
                <a:solidFill>
                  <a:srgbClr val="254C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nombre de noix</a:t>
            </a:r>
          </a:p>
        </p:txBody>
      </p:sp>
    </p:spTree>
    <p:extLst>
      <p:ext uri="{BB962C8B-B14F-4D97-AF65-F5344CB8AC3E}">
        <p14:creationId xmlns:p14="http://schemas.microsoft.com/office/powerpoint/2010/main" xmlns="" val="13519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1440" y="1216316"/>
            <a:ext cx="10306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P1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: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poids de l’échantillon</a:t>
            </a:r>
          </a:p>
          <a:p>
            <a:pPr eaLnBrk="0" hangingPunct="0"/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 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nombre noix comptées dans l’échantillon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 Box 2" descr="Papier lettre"/>
          <p:cNvSpPr txBox="1">
            <a:spLocks noChangeArrowheads="1"/>
          </p:cNvSpPr>
          <p:nvPr/>
        </p:nvSpPr>
        <p:spPr bwMode="auto">
          <a:xfrm>
            <a:off x="2150440" y="2510764"/>
            <a:ext cx="5099445" cy="72008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Grainage = N / P1</a:t>
            </a:r>
            <a:endParaRPr lang="fr-F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0021600"/>
              </p:ext>
            </p:extLst>
          </p:nvPr>
        </p:nvGraphicFramePr>
        <p:xfrm>
          <a:off x="1403587" y="3387599"/>
          <a:ext cx="6336704" cy="3364992"/>
        </p:xfrm>
        <a:graphic>
          <a:graphicData uri="http://schemas.openxmlformats.org/drawingml/2006/table">
            <a:tbl>
              <a:tblPr/>
              <a:tblGrid>
                <a:gridCol w="2830551"/>
                <a:gridCol w="3506153"/>
              </a:tblGrid>
              <a:tr h="381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Nombre de noix au kg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Appréciation de la qualité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2714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Inférieur à180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[180-190 [ 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[190-200 [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[200-210 [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[210-220 [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[220- 230]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Au-delà 230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Excellent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Très bon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Bon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Moyen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Très moyen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Juste acceptable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Mauvais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84287" y="216496"/>
            <a:ext cx="8775425" cy="48975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Calcul du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grainage (2/2)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28497" y="188640"/>
            <a:ext cx="8589326" cy="57606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 defTabSz="914400"/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4. Ouverture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des noix</a:t>
            </a: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de-DE" sz="120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2480" y="4221918"/>
            <a:ext cx="92830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3600" b="1" dirty="0" smtClean="0">
                <a:solidFill>
                  <a:srgbClr val="000000"/>
                </a:solidFill>
                <a:ea typeface="Calibri" pitchFamily="34" charset="0"/>
                <a:cs typeface="ConduitITC-Light"/>
              </a:rPr>
              <a:t>Toutes les noix de </a:t>
            </a:r>
            <a:r>
              <a:rPr lang="fr-FR" sz="3600" b="1" dirty="0">
                <a:solidFill>
                  <a:srgbClr val="000000"/>
                </a:solidFill>
                <a:ea typeface="Calibri" pitchFamily="34" charset="0"/>
                <a:cs typeface="ConduitITC-Light"/>
              </a:rPr>
              <a:t>l’échantillon </a:t>
            </a:r>
            <a:r>
              <a:rPr lang="fr-FR" sz="3600" dirty="0">
                <a:solidFill>
                  <a:srgbClr val="000000"/>
                </a:solidFill>
                <a:ea typeface="Calibri" pitchFamily="34" charset="0"/>
                <a:cs typeface="ConduitITC-Light"/>
              </a:rPr>
              <a:t>sont coupées dans </a:t>
            </a:r>
            <a:r>
              <a:rPr lang="fr-FR" sz="3600" b="1" dirty="0">
                <a:solidFill>
                  <a:srgbClr val="000000"/>
                </a:solidFill>
                <a:ea typeface="Calibri" pitchFamily="34" charset="0"/>
                <a:cs typeface="ConduitITC-Light"/>
              </a:rPr>
              <a:t>le </a:t>
            </a:r>
            <a:r>
              <a:rPr lang="fr-FR" sz="3600" b="1" dirty="0" smtClean="0">
                <a:solidFill>
                  <a:srgbClr val="000000"/>
                </a:solidFill>
                <a:ea typeface="Calibri" pitchFamily="34" charset="0"/>
                <a:cs typeface="ConduitITC-Light"/>
              </a:rPr>
              <a:t>sens </a:t>
            </a:r>
            <a:r>
              <a:rPr lang="fr-FR" sz="3600" b="1" dirty="0">
                <a:solidFill>
                  <a:srgbClr val="000000"/>
                </a:solidFill>
                <a:ea typeface="Calibri" pitchFamily="34" charset="0"/>
                <a:cs typeface="ConduitITC-Light"/>
              </a:rPr>
              <a:t>de la longueur </a:t>
            </a:r>
            <a:r>
              <a:rPr lang="fr-FR" sz="3600" dirty="0">
                <a:solidFill>
                  <a:srgbClr val="000000"/>
                </a:solidFill>
                <a:ea typeface="Calibri" pitchFamily="34" charset="0"/>
                <a:cs typeface="ConduitITC-Light"/>
              </a:rPr>
              <a:t>à l’aide du </a:t>
            </a:r>
            <a:r>
              <a:rPr lang="fr-FR" sz="3600" dirty="0" smtClean="0">
                <a:solidFill>
                  <a:srgbClr val="000000"/>
                </a:solidFill>
                <a:ea typeface="Calibri" pitchFamily="34" charset="0"/>
                <a:cs typeface="ConduitITC-Light"/>
              </a:rPr>
              <a:t>bec calao </a:t>
            </a:r>
            <a:r>
              <a:rPr lang="fr-FR" sz="3600" dirty="0">
                <a:solidFill>
                  <a:srgbClr val="000000"/>
                </a:solidFill>
                <a:ea typeface="Calibri" pitchFamily="34" charset="0"/>
                <a:cs typeface="ConduitITC-Light"/>
              </a:rPr>
              <a:t>de sorte à obtenir deux moitiés présentant ou non des défauts.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30575" y="1700808"/>
            <a:ext cx="3510390" cy="24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7369" y="1628800"/>
            <a:ext cx="35504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40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00872" y="260648"/>
            <a:ext cx="825079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87313" indent="-85725"/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 5. Contrôle des amandes et classification en trois catégories</a:t>
            </a:r>
          </a:p>
        </p:txBody>
      </p:sp>
      <p:pic>
        <p:nvPicPr>
          <p:cNvPr id="5" name="Picture 24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6330" y="1324140"/>
            <a:ext cx="2913017" cy="177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4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5389" y="1349222"/>
            <a:ext cx="2613580" cy="17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5417" y="1377190"/>
            <a:ext cx="2688950" cy="17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6330" y="3190738"/>
            <a:ext cx="2821577" cy="177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9430" y="3214758"/>
            <a:ext cx="2794937" cy="17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4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5389" y="3214758"/>
            <a:ext cx="2613580" cy="17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4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6329" y="5059661"/>
            <a:ext cx="2821577" cy="17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47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9430" y="5000209"/>
            <a:ext cx="2794937" cy="176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24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2399" y="110963"/>
            <a:ext cx="8775425" cy="65374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6. Pesée (1/3)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de-DE" sz="1200" smtClean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2445894"/>
            <a:ext cx="2592288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Amandes saines acceptées à 100%</a:t>
            </a: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996295" y="1426659"/>
            <a:ext cx="6727145" cy="50783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Extraire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les amandes des coques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Mettre les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leurs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pellicules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dans la cuvette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6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Peser les </a:t>
            </a:r>
            <a:r>
              <a:rPr kumimoji="0" lang="fr-FR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254C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254C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poids des amandes saines. </a:t>
            </a:r>
          </a:p>
        </p:txBody>
      </p:sp>
    </p:spTree>
    <p:extLst>
      <p:ext uri="{BB962C8B-B14F-4D97-AF65-F5344CB8AC3E}">
        <p14:creationId xmlns:p14="http://schemas.microsoft.com/office/powerpoint/2010/main" xmlns="" val="174012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2399" y="110963"/>
            <a:ext cx="8775425" cy="65374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6.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Pesée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(2/3)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de-DE" sz="1200" smtClean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952480"/>
            <a:ext cx="2438400" cy="28623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 acceptées (ou rejetées) à 50%.</a:t>
            </a: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8400" y="1130681"/>
            <a:ext cx="7467600" cy="563231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Pesez les </a:t>
            </a:r>
            <a:r>
              <a:rPr kumimoji="0" lang="fr-FR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amandes+coques</a:t>
            </a:r>
            <a:r>
              <a:rPr kumimoji="0" lang="fr-FR" sz="360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Soit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 poids des noix (</a:t>
            </a:r>
            <a:r>
              <a:rPr kumimoji="0" lang="fr-F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amandes+coques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Extraire les amandes des coques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Mettre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dans la cuvette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bleue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6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Peser les </a:t>
            </a:r>
            <a:r>
              <a:rPr kumimoji="0" lang="fr-FR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 seules</a:t>
            </a:r>
            <a:r>
              <a:rPr kumimoji="0" lang="fr-FR" sz="3600" b="1" i="1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(immatures et piquées)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254C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254C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poids des amandes</a:t>
            </a:r>
          </a:p>
        </p:txBody>
      </p:sp>
    </p:spTree>
    <p:extLst>
      <p:ext uri="{BB962C8B-B14F-4D97-AF65-F5344CB8AC3E}">
        <p14:creationId xmlns:p14="http://schemas.microsoft.com/office/powerpoint/2010/main" xmlns="" val="34771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de-DE" sz="12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42399" y="110963"/>
            <a:ext cx="8775425" cy="65374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6.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Pesée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(3/3)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9268" y="2456770"/>
            <a:ext cx="2304254" cy="17543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 rejetées à 100%.</a:t>
            </a: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68836" y="1515661"/>
            <a:ext cx="7154604" cy="45243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Mettre les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amandes moisies, beurrées, mitées, rabougries et noix vides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leurs </a:t>
            </a:r>
            <a:r>
              <a:rPr lang="fr-FR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coques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dans la cuvette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rouge.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Pesez les </a:t>
            </a:r>
            <a:r>
              <a:rPr lang="fr-FR" sz="3600" b="1" i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amandes+coques</a:t>
            </a:r>
            <a:r>
              <a:rPr lang="fr-FR" sz="3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P5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254C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poids des </a:t>
            </a:r>
            <a:r>
              <a:rPr lang="fr-FR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amandes + </a:t>
            </a:r>
            <a:r>
              <a:rPr lang="fr-FR" sz="3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coques. </a:t>
            </a:r>
            <a:endParaRPr lang="fr-FR" sz="3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3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de-DE" sz="120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264085"/>
            <a:ext cx="8775425" cy="64807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7.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Calcul du Taux de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défauts</a:t>
            </a:r>
          </a:p>
          <a:p>
            <a:pPr algn="ctr"/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(1/2)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4584" y="1957197"/>
            <a:ext cx="8663576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r-FR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taux de défauts </a:t>
            </a:r>
            <a:r>
              <a:rPr lang="fr-FR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concerne: 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noix + coques 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deux </a:t>
            </a:r>
            <a:endParaRPr lang="fr-FR" sz="3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catégories 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rejetées à </a:t>
            </a:r>
            <a:r>
              <a:rPr lang="fr-FR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à </a:t>
            </a:r>
            <a:r>
              <a:rPr lang="fr-FR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100%.</a:t>
            </a:r>
          </a:p>
        </p:txBody>
      </p:sp>
    </p:spTree>
    <p:extLst>
      <p:ext uri="{BB962C8B-B14F-4D97-AF65-F5344CB8AC3E}">
        <p14:creationId xmlns:p14="http://schemas.microsoft.com/office/powerpoint/2010/main" xmlns="" val="16113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de-DE" sz="120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3568" y="1306163"/>
            <a:ext cx="83264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• 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P1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poids total de l’échantillon noix ;</a:t>
            </a:r>
            <a:endParaRPr lang="fr-F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• 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P3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poids des noix rejetées à 50% ;</a:t>
            </a:r>
            <a:endParaRPr lang="fr-F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• 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P5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poids des noix rejetées à 100%.</a:t>
            </a:r>
            <a:endParaRPr lang="fr-F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 descr="Papier lettre"/>
          <p:cNvSpPr txBox="1">
            <a:spLocks noChangeArrowheads="1"/>
          </p:cNvSpPr>
          <p:nvPr/>
        </p:nvSpPr>
        <p:spPr bwMode="auto">
          <a:xfrm>
            <a:off x="899592" y="3299345"/>
            <a:ext cx="7848872" cy="7920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défaut = (P3 + P5)/P1 X 100</a:t>
            </a:r>
            <a:endParaRPr lang="fr-FR" sz="4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3568" y="4503399"/>
            <a:ext cx="8424936" cy="1845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lvl="0" algn="just">
              <a:spcAft>
                <a:spcPts val="1000"/>
              </a:spcAft>
              <a:defRPr sz="36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fr-FR" dirty="0"/>
              <a:t>En général, un stock de produit ayant un taux de défaut supérieur à 24% est rejeté.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284405"/>
            <a:ext cx="8775425" cy="64807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7.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Calcul du Taux de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défauts </a:t>
            </a:r>
          </a:p>
          <a:p>
            <a:pPr algn="ctr"/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(2/2)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9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92299" y="368661"/>
            <a:ext cx="8775425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8.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Calcul du KOR</a:t>
            </a: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de-DE" sz="120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9247" y="1317910"/>
            <a:ext cx="881312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• 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P1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poids total de l’échantillon de noix ;</a:t>
            </a:r>
            <a:endParaRPr lang="fr-F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• 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P2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poids total obtenu des amandes + pellicules des noix saines.</a:t>
            </a:r>
            <a:endParaRPr lang="fr-F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• 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P4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poids total obtenu des amandes + pellicules des noix rejetées à 50 % ;</a:t>
            </a:r>
            <a:endParaRPr lang="fr-F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 descr="Papier lettre"/>
          <p:cNvSpPr txBox="1">
            <a:spLocks noChangeArrowheads="1"/>
          </p:cNvSpPr>
          <p:nvPr/>
        </p:nvSpPr>
        <p:spPr bwMode="auto">
          <a:xfrm>
            <a:off x="251519" y="4538146"/>
            <a:ext cx="9349681" cy="1904746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(Amandes Utiles) = 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 + </a:t>
            </a:r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(P4 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fr-F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(rendement amandes) = (P2+P4 / 2)/P1 X 100 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 (Out Turn) = AU X 80/454</a:t>
            </a:r>
            <a:endParaRPr lang="fr-FR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5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0524" y="116842"/>
            <a:ext cx="8361045" cy="540383"/>
          </a:xfrm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/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/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Importance de l</a:t>
            </a:r>
            <a:r>
              <a:rPr lang="fr-FR" spc="50" dirty="0" smtClean="0">
                <a:ln w="11430"/>
                <a:latin typeface="Arial Narrow" pitchFamily="34" charset="0"/>
              </a:rPr>
              <a:t>’</a:t>
            </a:r>
            <a:r>
              <a:rPr lang="en-US" altLang="en-US" dirty="0" smtClean="0">
                <a:cs typeface="Arial" panose="020B0604020202020204" pitchFamily="34" charset="0"/>
              </a:rPr>
              <a:t>evaluation de la </a:t>
            </a:r>
            <a:r>
              <a:rPr lang="en-US" altLang="en-US" dirty="0" err="1" smtClean="0">
                <a:cs typeface="Arial" panose="020B0604020202020204" pitchFamily="34" charset="0"/>
              </a:rPr>
              <a:t>qualité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/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fr-F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fr-F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</a:br>
            <a:endParaRPr lang="fr-FR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2178" y="1242483"/>
            <a:ext cx="8003822" cy="4932539"/>
          </a:xfrm>
        </p:spPr>
        <p:txBody>
          <a:bodyPr/>
          <a:lstStyle/>
          <a:p>
            <a:pPr lvl="3" algn="l"/>
            <a:endParaRPr lang="fr-FR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lvl="3" algn="l">
              <a:buFont typeface="Wingdings" pitchFamily="2" charset="2"/>
              <a:buChar char="q"/>
            </a:pPr>
            <a:r>
              <a:rPr lang="fr-FR" sz="2200" spc="50" dirty="0" smtClean="0">
                <a:ln w="11430"/>
                <a:solidFill>
                  <a:srgbClr val="000000"/>
                </a:solidFill>
              </a:rPr>
              <a:t>Facteur </a:t>
            </a:r>
            <a:r>
              <a:rPr lang="fr-FR" sz="2200" spc="50" dirty="0" smtClean="0">
                <a:ln w="11430"/>
                <a:solidFill>
                  <a:srgbClr val="000000"/>
                </a:solidFill>
              </a:rPr>
              <a:t>important au niveau de la </a:t>
            </a:r>
            <a:r>
              <a:rPr lang="fr-FR" sz="2200" spc="50" dirty="0" smtClean="0">
                <a:ln w="11430"/>
                <a:solidFill>
                  <a:srgbClr val="000000"/>
                </a:solidFill>
              </a:rPr>
              <a:t>commercialisation</a:t>
            </a:r>
          </a:p>
          <a:p>
            <a:pPr lvl="3" algn="l">
              <a:buFont typeface="Wingdings" pitchFamily="2" charset="2"/>
              <a:buChar char="q"/>
            </a:pPr>
            <a:r>
              <a:rPr lang="fr-FR" sz="2200" spc="50" dirty="0" smtClean="0">
                <a:ln w="11430"/>
                <a:solidFill>
                  <a:srgbClr val="000000"/>
                </a:solidFill>
              </a:rPr>
              <a:t>Bonne maîtrise = Capacité de mieux négocier le </a:t>
            </a:r>
            <a:r>
              <a:rPr lang="fr-FR" sz="2200" spc="50" dirty="0" smtClean="0">
                <a:ln w="11430"/>
                <a:solidFill>
                  <a:srgbClr val="000000"/>
                </a:solidFill>
              </a:rPr>
              <a:t>prix</a:t>
            </a:r>
          </a:p>
          <a:p>
            <a:pPr lvl="3" algn="l">
              <a:buFont typeface="Wingdings" pitchFamily="2" charset="2"/>
              <a:buChar char="q"/>
            </a:pPr>
            <a:r>
              <a:rPr lang="fr-FR" sz="2200" spc="50" dirty="0" smtClean="0">
                <a:ln w="11430"/>
                <a:solidFill>
                  <a:srgbClr val="000000"/>
                </a:solidFill>
              </a:rPr>
              <a:t>Bonne qualité = Bon </a:t>
            </a:r>
            <a:r>
              <a:rPr lang="fr-FR" sz="2200" spc="50" dirty="0" smtClean="0">
                <a:ln w="11430"/>
                <a:solidFill>
                  <a:srgbClr val="000000"/>
                </a:solidFill>
              </a:rPr>
              <a:t>prix</a:t>
            </a:r>
          </a:p>
          <a:p>
            <a:pPr lvl="3" algn="l">
              <a:buFont typeface="Wingdings" pitchFamily="2" charset="2"/>
              <a:buChar char="q"/>
            </a:pPr>
            <a:r>
              <a:rPr lang="fr-FR" sz="2200" spc="50" dirty="0" smtClean="0">
                <a:ln w="11430"/>
                <a:solidFill>
                  <a:srgbClr val="000000"/>
                </a:solidFill>
                <a:latin typeface="Arial Narrow" pitchFamily="34" charset="0"/>
              </a:rPr>
              <a:t>Producteurs : s’assurer de la qualité des noix qu’ils vendent ; corriger certaines pratiques de production, collecte et de </a:t>
            </a:r>
            <a:r>
              <a:rPr lang="fr-FR" sz="2200" spc="50" dirty="0" smtClean="0">
                <a:ln w="11430"/>
                <a:solidFill>
                  <a:srgbClr val="000000"/>
                </a:solidFill>
                <a:latin typeface="Arial Narrow" pitchFamily="34" charset="0"/>
              </a:rPr>
              <a:t>conservation</a:t>
            </a:r>
          </a:p>
          <a:p>
            <a:pPr lvl="3" algn="l">
              <a:buFont typeface="Wingdings" pitchFamily="2" charset="2"/>
              <a:buChar char="q"/>
            </a:pPr>
            <a:r>
              <a:rPr lang="fr-FR" sz="2200" spc="50" dirty="0" smtClean="0">
                <a:ln w="11430"/>
                <a:solidFill>
                  <a:srgbClr val="000000"/>
                </a:solidFill>
                <a:latin typeface="Arial Narrow" pitchFamily="34" charset="0"/>
              </a:rPr>
              <a:t>Collecteurs, Commerçants : acheter les meilleurs lots de </a:t>
            </a:r>
            <a:r>
              <a:rPr lang="fr-FR" sz="2200" spc="50" dirty="0" smtClean="0">
                <a:ln w="11430"/>
                <a:solidFill>
                  <a:srgbClr val="000000"/>
                </a:solidFill>
                <a:latin typeface="Arial Narrow" pitchFamily="34" charset="0"/>
              </a:rPr>
              <a:t>noix a livrer aux transformateurs et aux exportateurs avec de bonne négociations de prix</a:t>
            </a:r>
          </a:p>
          <a:p>
            <a:pPr lvl="3" algn="l">
              <a:buFont typeface="Wingdings" pitchFamily="2" charset="2"/>
              <a:buChar char="q"/>
            </a:pPr>
            <a:r>
              <a:rPr lang="fr-FR" sz="2200" spc="50" dirty="0" smtClean="0">
                <a:ln w="11430"/>
                <a:solidFill>
                  <a:srgbClr val="000000"/>
                </a:solidFill>
                <a:latin typeface="Arial Narrow" pitchFamily="34" charset="0"/>
              </a:rPr>
              <a:t>Transformateurs : s’assurer de la qualité des noix qu’ils achètent </a:t>
            </a:r>
            <a:r>
              <a:rPr lang="fr-FR" sz="2200" spc="50" dirty="0" smtClean="0">
                <a:ln w="11430"/>
                <a:solidFill>
                  <a:srgbClr val="000000"/>
                </a:solidFill>
                <a:latin typeface="Arial Narrow" pitchFamily="34" charset="0"/>
              </a:rPr>
              <a:t>afin d avoir des bonnes amandes </a:t>
            </a:r>
          </a:p>
          <a:p>
            <a:pPr lvl="3" algn="l">
              <a:buFont typeface="Wingdings" pitchFamily="2" charset="2"/>
              <a:buChar char="q"/>
            </a:pPr>
            <a:endParaRPr lang="fr-FR" sz="2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  <a:p>
            <a:pPr lvl="3" algn="l">
              <a:buFont typeface="Wingdings" pitchFamily="2" charset="2"/>
              <a:buChar char="q"/>
            </a:pPr>
            <a:endParaRPr lang="fr-FR" sz="2000" spc="50" dirty="0" smtClean="0">
              <a:ln w="11430"/>
              <a:solidFill>
                <a:srgbClr val="000000"/>
              </a:solidFill>
            </a:endParaRPr>
          </a:p>
          <a:p>
            <a:pPr lvl="3" algn="l">
              <a:buFont typeface="Wingdings" pitchFamily="2" charset="2"/>
              <a:buChar char="q"/>
            </a:pPr>
            <a:endParaRPr lang="fr-FR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lvl="3" algn="l">
              <a:buFont typeface="Wingdings" pitchFamily="2" charset="2"/>
              <a:buChar char="q"/>
            </a:pPr>
            <a:endParaRPr lang="fr-FR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590-8503-4609-950F-400DF5252D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82" y="1619794"/>
            <a:ext cx="5636386" cy="4048062"/>
          </a:xfrm>
        </p:spPr>
        <p:txBody>
          <a:bodyPr>
            <a:noAutofit/>
          </a:bodyPr>
          <a:lstStyle/>
          <a:p>
            <a:r>
              <a:rPr lang="fr-FR" sz="4000" dirty="0" smtClean="0">
                <a:cs typeface="Calibri"/>
              </a:rPr>
              <a:t>Merci pour votre aimable attention</a:t>
            </a:r>
            <a:endParaRPr lang="de-DE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4501" y="1417914"/>
            <a:ext cx="3103913" cy="41308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3D6B8-C4F7-8D40-856F-A59AB288CFA4}" type="slidenum">
              <a:rPr lang="en-US" smtClean="0">
                <a:solidFill>
                  <a:srgbClr val="326600"/>
                </a:solidFill>
              </a:rPr>
              <a:pPr/>
              <a:t>20</a:t>
            </a:fld>
            <a:endParaRPr lang="en-US" dirty="0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3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2399" y="145051"/>
            <a:ext cx="8775425" cy="69166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20000"/>
              </a:spcBef>
              <a:buSzPct val="75000"/>
              <a:defRPr/>
            </a:pPr>
            <a:r>
              <a:rPr lang="en-US" altLang="en-US" sz="4000" b="1" dirty="0" err="1">
                <a:solidFill>
                  <a:srgbClr val="000000"/>
                </a:solidFill>
                <a:cs typeface="Arial" panose="020B0604020202020204" pitchFamily="34" charset="0"/>
              </a:rPr>
              <a:t>Critères</a:t>
            </a:r>
            <a:r>
              <a:rPr lang="en-US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US" altLang="en-US" sz="4000" b="1" dirty="0" err="1">
                <a:solidFill>
                  <a:srgbClr val="000000"/>
                </a:solidFill>
                <a:cs typeface="Arial" panose="020B0604020202020204" pitchFamily="34" charset="0"/>
              </a:rPr>
              <a:t>qualité</a:t>
            </a:r>
            <a:r>
              <a:rPr lang="en-US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de-DE" sz="1200" smtClean="0"/>
          </a:p>
        </p:txBody>
      </p:sp>
      <p:sp>
        <p:nvSpPr>
          <p:cNvPr id="17" name="Ellipse 16"/>
          <p:cNvSpPr/>
          <p:nvPr/>
        </p:nvSpPr>
        <p:spPr>
          <a:xfrm>
            <a:off x="3203848" y="4005064"/>
            <a:ext cx="3312368" cy="1511992"/>
          </a:xfrm>
          <a:prstGeom prst="ellipse">
            <a:avLst/>
          </a:prstGeom>
          <a:solidFill>
            <a:srgbClr val="FFFF7D">
              <a:lumMod val="20000"/>
              <a:lumOff val="8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</a:rPr>
              <a:t>Taux de défauts</a:t>
            </a:r>
          </a:p>
        </p:txBody>
      </p:sp>
      <p:sp>
        <p:nvSpPr>
          <p:cNvPr id="18" name="Ellipse 17"/>
          <p:cNvSpPr/>
          <p:nvPr/>
        </p:nvSpPr>
        <p:spPr>
          <a:xfrm>
            <a:off x="5292080" y="5085184"/>
            <a:ext cx="3168352" cy="1296144"/>
          </a:xfrm>
          <a:prstGeom prst="ellipse">
            <a:avLst/>
          </a:prstGeom>
          <a:solidFill>
            <a:srgbClr val="FFFF7D">
              <a:lumMod val="20000"/>
              <a:lumOff val="8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</a:rPr>
              <a:t>KOR</a:t>
            </a:r>
          </a:p>
        </p:txBody>
      </p:sp>
      <p:sp>
        <p:nvSpPr>
          <p:cNvPr id="19" name="Ellipse 18"/>
          <p:cNvSpPr/>
          <p:nvPr/>
        </p:nvSpPr>
        <p:spPr>
          <a:xfrm>
            <a:off x="251520" y="1772816"/>
            <a:ext cx="3548320" cy="1368152"/>
          </a:xfrm>
          <a:prstGeom prst="ellipse">
            <a:avLst/>
          </a:prstGeom>
          <a:solidFill>
            <a:srgbClr val="FFFF7D">
              <a:lumMod val="20000"/>
              <a:lumOff val="8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Taux d’humidité</a:t>
            </a:r>
          </a:p>
        </p:txBody>
      </p:sp>
      <p:sp>
        <p:nvSpPr>
          <p:cNvPr id="20" name="Ellipse 19"/>
          <p:cNvSpPr/>
          <p:nvPr/>
        </p:nvSpPr>
        <p:spPr>
          <a:xfrm>
            <a:off x="1907704" y="2924944"/>
            <a:ext cx="3384376" cy="1296144"/>
          </a:xfrm>
          <a:prstGeom prst="ellipse">
            <a:avLst/>
          </a:prstGeom>
          <a:solidFill>
            <a:srgbClr val="FFFF7D">
              <a:lumMod val="20000"/>
              <a:lumOff val="8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</a:rPr>
              <a:t>Grainage</a:t>
            </a:r>
          </a:p>
        </p:txBody>
      </p:sp>
    </p:spTree>
    <p:extLst>
      <p:ext uri="{BB962C8B-B14F-4D97-AF65-F5344CB8AC3E}">
        <p14:creationId xmlns:p14="http://schemas.microsoft.com/office/powerpoint/2010/main" xmlns="" val="10525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2399" y="116632"/>
            <a:ext cx="8775425" cy="72008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Quels sont les outils ?</a:t>
            </a: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de-DE" sz="120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6617" y="1759856"/>
            <a:ext cx="1690150" cy="15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2290" y="1759855"/>
            <a:ext cx="2591516" cy="105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7243" y="1700809"/>
            <a:ext cx="1684108" cy="154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74" r="18816" b="32343"/>
          <a:stretch>
            <a:fillRect/>
          </a:stretch>
        </p:blipFill>
        <p:spPr bwMode="auto">
          <a:xfrm>
            <a:off x="1208584" y="3501009"/>
            <a:ext cx="1697178" cy="17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60879" y="4077073"/>
            <a:ext cx="1571283" cy="12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8845" y="2924945"/>
            <a:ext cx="1571283" cy="12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02" b="7913"/>
          <a:stretch>
            <a:fillRect/>
          </a:stretch>
        </p:blipFill>
        <p:spPr bwMode="auto">
          <a:xfrm>
            <a:off x="5187027" y="3284985"/>
            <a:ext cx="1516247" cy="11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4632" y="5193660"/>
            <a:ext cx="1382784" cy="12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08585" y="5373217"/>
            <a:ext cx="3086842" cy="12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30915" y="2905571"/>
            <a:ext cx="97975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/>
              <a:t>Sonde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6939" y="2636912"/>
            <a:ext cx="14821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>
                <a:ea typeface="Calibri" pitchFamily="34" charset="0"/>
                <a:cs typeface="Arial" pitchFamily="34" charset="0"/>
              </a:rPr>
              <a:t>Bec </a:t>
            </a:r>
            <a:r>
              <a:rPr lang="fr-FR" sz="2000" dirty="0" smtClean="0">
                <a:ea typeface="Calibri" pitchFamily="34" charset="0"/>
                <a:cs typeface="Arial" pitchFamily="34" charset="0"/>
              </a:rPr>
              <a:t>Calao</a:t>
            </a:r>
            <a:endParaRPr lang="fr-FR" sz="20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1269" y="2852936"/>
            <a:ext cx="109212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>
                <a:latin typeface="Arial Narrow" pitchFamily="34" charset="0"/>
                <a:cs typeface="Arial" pitchFamily="34" charset="0"/>
              </a:rPr>
              <a:t>Aiguille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1286593" y="5013176"/>
            <a:ext cx="117013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cs typeface="Arial" pitchFamily="34" charset="0"/>
              </a:rPr>
              <a:t>Sceau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4484947" y="3933056"/>
            <a:ext cx="128883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cs typeface="Arial" pitchFamily="34" charset="0"/>
              </a:rPr>
              <a:t>Cuvettes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2924775" y="6165304"/>
            <a:ext cx="12684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cs typeface="Arial" pitchFamily="34" charset="0"/>
              </a:rPr>
              <a:t>Couteau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449277" y="5789182"/>
            <a:ext cx="117013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>
                <a:ea typeface="Calibri" pitchFamily="34" charset="0"/>
                <a:cs typeface="Arial" pitchFamily="34" charset="0"/>
              </a:rPr>
              <a:t>Gants</a:t>
            </a:r>
            <a:endParaRPr lang="fr-FR" sz="2000" dirty="0"/>
          </a:p>
        </p:txBody>
      </p:sp>
      <p:pic>
        <p:nvPicPr>
          <p:cNvPr id="26" name="Image 25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7243" y="3501008"/>
            <a:ext cx="20137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449277" y="4931876"/>
            <a:ext cx="14821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ea typeface="Calibri" pitchFamily="34" charset="0"/>
                <a:cs typeface="Arial" pitchFamily="34" charset="0"/>
              </a:rPr>
              <a:t>Balance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1377" y="5085184"/>
            <a:ext cx="10937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070013" y="6300028"/>
            <a:ext cx="173573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ea typeface="Calibri" pitchFamily="34" charset="0"/>
                <a:cs typeface="Arial" pitchFamily="34" charset="0"/>
              </a:rPr>
              <a:t>Calculatrice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13772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2399" y="306205"/>
            <a:ext cx="8775425" cy="64807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Quelles sont les différentes étapes? </a:t>
            </a: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de-DE" sz="1200" smtClean="0"/>
          </a:p>
        </p:txBody>
      </p:sp>
      <p:sp>
        <p:nvSpPr>
          <p:cNvPr id="28" name="Ellipse 27"/>
          <p:cNvSpPr/>
          <p:nvPr/>
        </p:nvSpPr>
        <p:spPr>
          <a:xfrm rot="21250392">
            <a:off x="1418065" y="1648466"/>
            <a:ext cx="5265422" cy="1228398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Echantillonnage</a:t>
            </a:r>
          </a:p>
        </p:txBody>
      </p:sp>
      <p:sp>
        <p:nvSpPr>
          <p:cNvPr id="29" name="Ellipse 28"/>
          <p:cNvSpPr/>
          <p:nvPr/>
        </p:nvSpPr>
        <p:spPr>
          <a:xfrm>
            <a:off x="5220072" y="2924944"/>
            <a:ext cx="3312368" cy="1368152"/>
          </a:xfrm>
          <a:prstGeom prst="ellipse">
            <a:avLst/>
          </a:prstGeom>
          <a:solidFill>
            <a:srgbClr val="FFCC99">
              <a:lumMod val="60000"/>
              <a:lumOff val="40000"/>
            </a:srgbClr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d’humidité</a:t>
            </a:r>
          </a:p>
        </p:txBody>
      </p:sp>
      <p:sp>
        <p:nvSpPr>
          <p:cNvPr id="30" name="Flèche droite rayée 29"/>
          <p:cNvSpPr/>
          <p:nvPr/>
        </p:nvSpPr>
        <p:spPr>
          <a:xfrm rot="3383019">
            <a:off x="6123299" y="2344099"/>
            <a:ext cx="782535" cy="513428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Flèche droite rayée 30"/>
          <p:cNvSpPr/>
          <p:nvPr/>
        </p:nvSpPr>
        <p:spPr>
          <a:xfrm rot="7450746">
            <a:off x="6845052" y="4366423"/>
            <a:ext cx="843983" cy="473373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Flèche droite rayée 31"/>
          <p:cNvSpPr/>
          <p:nvPr/>
        </p:nvSpPr>
        <p:spPr>
          <a:xfrm rot="10504228">
            <a:off x="4231925" y="5491110"/>
            <a:ext cx="1091628" cy="549630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Flèche droite rayée 32"/>
          <p:cNvSpPr/>
          <p:nvPr/>
        </p:nvSpPr>
        <p:spPr>
          <a:xfrm rot="13658250">
            <a:off x="1522129" y="4354638"/>
            <a:ext cx="939099" cy="549630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547664" y="4797152"/>
            <a:ext cx="2808312" cy="1439984"/>
          </a:xfrm>
          <a:prstGeom prst="ellipse">
            <a:avLst/>
          </a:prstGeom>
          <a:solidFill>
            <a:srgbClr val="FFCC99">
              <a:lumMod val="60000"/>
              <a:lumOff val="40000"/>
            </a:srgbClr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défauts</a:t>
            </a:r>
          </a:p>
        </p:txBody>
      </p:sp>
      <p:sp>
        <p:nvSpPr>
          <p:cNvPr id="35" name="Ellipse 34"/>
          <p:cNvSpPr/>
          <p:nvPr/>
        </p:nvSpPr>
        <p:spPr>
          <a:xfrm>
            <a:off x="467544" y="3068960"/>
            <a:ext cx="2664296" cy="1224136"/>
          </a:xfrm>
          <a:prstGeom prst="ellipse">
            <a:avLst/>
          </a:prstGeom>
          <a:solidFill>
            <a:srgbClr val="FFCC99">
              <a:lumMod val="60000"/>
              <a:lumOff val="40000"/>
            </a:srgbClr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</a:p>
        </p:txBody>
      </p:sp>
      <p:sp>
        <p:nvSpPr>
          <p:cNvPr id="36" name="Ellipse 35"/>
          <p:cNvSpPr/>
          <p:nvPr/>
        </p:nvSpPr>
        <p:spPr>
          <a:xfrm>
            <a:off x="5148064" y="4940992"/>
            <a:ext cx="3384376" cy="1296144"/>
          </a:xfrm>
          <a:prstGeom prst="ellipse">
            <a:avLst/>
          </a:prstGeom>
          <a:solidFill>
            <a:srgbClr val="FFCC99">
              <a:lumMod val="60000"/>
              <a:lumOff val="40000"/>
            </a:srgbClr>
          </a:solidFill>
          <a:ln w="25400" cap="flat" cmpd="sng" algn="ctr">
            <a:solidFill>
              <a:srgbClr val="32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Grainage</a:t>
            </a:r>
          </a:p>
        </p:txBody>
      </p:sp>
    </p:spTree>
    <p:extLst>
      <p:ext uri="{BB962C8B-B14F-4D97-AF65-F5344CB8AC3E}">
        <p14:creationId xmlns:p14="http://schemas.microsoft.com/office/powerpoint/2010/main" xmlns="" val="31212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6" y="6461131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de-DE" sz="1200" smtClean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33865" y="1451691"/>
            <a:ext cx="900107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ConduitITC-Bold" charset="0"/>
                <a:sym typeface="Wingdings" pitchFamily="2" charset="2"/>
              </a:rPr>
              <a:t>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ConduitITC-Bold" charset="0"/>
              </a:rPr>
              <a:t> 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Prélèvement de “l’échantillon mère”</a:t>
            </a:r>
            <a:endParaRPr lang="fr-FR" sz="36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5636" y="2323780"/>
            <a:ext cx="31575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3173" y="2323780"/>
            <a:ext cx="3171296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" y="2199614"/>
            <a:ext cx="311131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rélever des noix dans tous les sacs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4993" y="4236492"/>
            <a:ext cx="276026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4278897"/>
            <a:ext cx="430800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Mettre les noix prélevées en tas sur une surface plane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5811095" y="3717032"/>
            <a:ext cx="780087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4953001" y="2132856"/>
            <a:ext cx="780087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Chevron 18"/>
          <p:cNvSpPr/>
          <p:nvPr/>
        </p:nvSpPr>
        <p:spPr>
          <a:xfrm>
            <a:off x="3080792" y="2780931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392828" y="2780931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328932" y="4941171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640967" y="4941171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2399" y="188640"/>
            <a:ext cx="8775425" cy="64807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1.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Echantillonnage (1/3) 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1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de-DE" sz="120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6226" y="1368199"/>
            <a:ext cx="9284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Wingdings" pitchFamily="2" charset="2"/>
              </a:rPr>
              <a:t> 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Wingdings" pitchFamily="2" charset="2"/>
              </a:rPr>
              <a:t>Prélèvement de l’échantillon à </a:t>
            </a: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Wingdings" pitchFamily="2" charset="2"/>
              </a:rPr>
              <a:t>analyser</a:t>
            </a:r>
            <a:endParaRPr lang="fr-FR" sz="36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400" y="2055204"/>
            <a:ext cx="2547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6875"/>
          <a:stretch>
            <a:fillRect/>
          </a:stretch>
        </p:blipFill>
        <p:spPr bwMode="auto">
          <a:xfrm>
            <a:off x="6300192" y="2055204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2122242"/>
            <a:ext cx="307991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Mélanger «l’échantillon</a:t>
            </a:r>
            <a:r>
              <a:rPr kumimoji="0" lang="fr-FR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mère»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4782203"/>
            <a:ext cx="345263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Constituer des quarts</a:t>
            </a:r>
          </a:p>
        </p:txBody>
      </p:sp>
      <p:pic>
        <p:nvPicPr>
          <p:cNvPr id="26" name="Image 2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272048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hevron 26"/>
          <p:cNvSpPr/>
          <p:nvPr/>
        </p:nvSpPr>
        <p:spPr>
          <a:xfrm>
            <a:off x="3092590" y="2720958"/>
            <a:ext cx="360040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347864" y="2687872"/>
            <a:ext cx="360040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3563888" y="5208152"/>
            <a:ext cx="360040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3851920" y="5208152"/>
            <a:ext cx="360040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6300192" y="2759880"/>
            <a:ext cx="360040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560273" y="2740100"/>
            <a:ext cx="360040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2399" y="188640"/>
            <a:ext cx="8775425" cy="64807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1.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Echantillonnage (2/3) 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4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de-DE" sz="120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640049"/>
            <a:ext cx="3548844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Constituer les échantillons à analyser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38888" y="1203401"/>
            <a:ext cx="51485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640" y="3842024"/>
            <a:ext cx="4640965" cy="18158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Prélever un kilogramme de noix dans le premier des deux échantillons constitués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1841" y="5668113"/>
            <a:ext cx="9315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solidFill>
                  <a:srgbClr val="000000"/>
                </a:solidFill>
              </a:rPr>
              <a:t>Soit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P1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rgbClr val="000000"/>
                </a:solidFill>
              </a:rPr>
              <a:t>son poids. Il peut varier de 998g à 1002g.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72480" y="3608208"/>
            <a:ext cx="8970997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00945" y="1593881"/>
            <a:ext cx="524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48396" y="2517211"/>
            <a:ext cx="524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31483" y="1642117"/>
            <a:ext cx="524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0944" y="2501822"/>
            <a:ext cx="524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Chevron 14"/>
          <p:cNvSpPr/>
          <p:nvPr/>
        </p:nvSpPr>
        <p:spPr>
          <a:xfrm>
            <a:off x="3626853" y="2387424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938888" y="2387424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718974" y="4547664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031009" y="4547664"/>
            <a:ext cx="390043" cy="356047"/>
          </a:xfrm>
          <a:prstGeom prst="chevron">
            <a:avLst>
              <a:gd name="adj" fmla="val 603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9246" y="3855440"/>
            <a:ext cx="2518303" cy="17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242399" y="188640"/>
            <a:ext cx="8775425" cy="64807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1. </a:t>
            </a:r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Echantillonnage (3/3) </a:t>
            </a:r>
            <a:endParaRPr lang="fr-F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1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2399" y="188640"/>
            <a:ext cx="8775425" cy="57606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</p:spPr>
        <p:txBody>
          <a:bodyPr lIns="76953" tIns="38476" rIns="192382" bIns="38476" anchor="ctr"/>
          <a:lstStyle>
            <a:lvl1pPr marL="185738" indent="4763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2. Taux </a:t>
            </a:r>
            <a:r>
              <a:rPr lang="fr-FR" sz="4000" b="1" dirty="0">
                <a:solidFill>
                  <a:srgbClr val="000000"/>
                </a:solidFill>
                <a:cs typeface="Arial" panose="020B0604020202020204" pitchFamily="34" charset="0"/>
              </a:rPr>
              <a:t>d’humidité</a:t>
            </a: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04315" y="6461129"/>
            <a:ext cx="619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buClr>
                <a:schemeClr val="tx1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·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D50E4F3-E5CE-428E-AE57-A272AB24267D}" type="slidenum">
              <a:rPr lang="en-US" altLang="de-DE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de-DE" sz="1200" smtClean="0"/>
          </a:p>
        </p:txBody>
      </p:sp>
      <p:sp>
        <p:nvSpPr>
          <p:cNvPr id="6" name="Rectangle 5"/>
          <p:cNvSpPr/>
          <p:nvPr/>
        </p:nvSpPr>
        <p:spPr>
          <a:xfrm>
            <a:off x="251519" y="1556792"/>
            <a:ext cx="9471919" cy="1754326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C’est un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254C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facteur important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 la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254C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conservation des noix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Il doit être maintenu entre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et 10 %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après le séchage.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398" y="3927080"/>
            <a:ext cx="9481041" cy="2862322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Taux d’humidité &gt; 10 %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les noix sont exposées à la moisissure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Taux d’humidité &lt; 6 % </a:t>
            </a:r>
            <a:r>
              <a:rPr kumimoji="0" lang="fr-F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les noix sont trop sèches et sont également trop fragiles lors de la transformation.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362190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19&quot;&gt;&lt;version val=&quot;178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0&quot;/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2350"/>
</p:tagLst>
</file>

<file path=ppt/theme/theme1.xml><?xml version="1.0" encoding="utf-8"?>
<a:theme xmlns:a="http://schemas.openxmlformats.org/drawingml/2006/main" name="ComCashew PPT Template">
  <a:themeElements>
    <a:clrScheme name="ACi SC Meeting">
      <a:dk1>
        <a:srgbClr val="326600"/>
      </a:dk1>
      <a:lt1>
        <a:srgbClr val="FFFFFF"/>
      </a:lt1>
      <a:dk2>
        <a:srgbClr val="666666"/>
      </a:dk2>
      <a:lt2>
        <a:srgbClr val="99CC66"/>
      </a:lt2>
      <a:accent1>
        <a:srgbClr val="326600"/>
      </a:accent1>
      <a:accent2>
        <a:srgbClr val="669933"/>
      </a:accent2>
      <a:accent3>
        <a:srgbClr val="FFFFFF"/>
      </a:accent3>
      <a:accent4>
        <a:srgbClr val="000000"/>
      </a:accent4>
      <a:accent5>
        <a:srgbClr val="CCCC66"/>
      </a:accent5>
      <a:accent6>
        <a:srgbClr val="99CC99"/>
      </a:accent6>
      <a:hlink>
        <a:srgbClr val="669933"/>
      </a:hlink>
      <a:folHlink>
        <a:srgbClr val="003300"/>
      </a:folHlink>
    </a:clrScheme>
    <a:fontScheme name="Himm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5F5F5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18BECF"/>
        </a:dk2>
        <a:lt2>
          <a:srgbClr val="A7BDC8"/>
        </a:lt2>
        <a:accent1>
          <a:srgbClr val="007B6A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AABFB9"/>
        </a:accent5>
        <a:accent6>
          <a:srgbClr val="009187"/>
        </a:accent6>
        <a:hlink>
          <a:srgbClr val="00899D"/>
        </a:hlink>
        <a:folHlink>
          <a:srgbClr val="0040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mCashew PPT Template">
  <a:themeElements>
    <a:clrScheme name="ACi SC Meeting">
      <a:dk1>
        <a:srgbClr val="326600"/>
      </a:dk1>
      <a:lt1>
        <a:srgbClr val="FFFFFF"/>
      </a:lt1>
      <a:dk2>
        <a:srgbClr val="666666"/>
      </a:dk2>
      <a:lt2>
        <a:srgbClr val="99CC66"/>
      </a:lt2>
      <a:accent1>
        <a:srgbClr val="326600"/>
      </a:accent1>
      <a:accent2>
        <a:srgbClr val="669933"/>
      </a:accent2>
      <a:accent3>
        <a:srgbClr val="FFFFFF"/>
      </a:accent3>
      <a:accent4>
        <a:srgbClr val="000000"/>
      </a:accent4>
      <a:accent5>
        <a:srgbClr val="CCCC66"/>
      </a:accent5>
      <a:accent6>
        <a:srgbClr val="99CC99"/>
      </a:accent6>
      <a:hlink>
        <a:srgbClr val="669933"/>
      </a:hlink>
      <a:folHlink>
        <a:srgbClr val="003300"/>
      </a:folHlink>
    </a:clrScheme>
    <a:fontScheme name="Himm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5F5F5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18BECF"/>
        </a:dk2>
        <a:lt2>
          <a:srgbClr val="A7BDC8"/>
        </a:lt2>
        <a:accent1>
          <a:srgbClr val="007B6A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AABFB9"/>
        </a:accent5>
        <a:accent6>
          <a:srgbClr val="009187"/>
        </a:accent6>
        <a:hlink>
          <a:srgbClr val="00899D"/>
        </a:hlink>
        <a:folHlink>
          <a:srgbClr val="0040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6AE6BC9-BD38-482F-8542-D5A9970FA46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8C6AA0A-DD4A-4942-B35F-23309268BED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81595CC-3358-4C94-AC7F-E4FB80410DF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2C44A72-8F1A-463F-8310-1FED4ABED42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B788AF1-CF5A-4951-A79C-1807B028FBF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91C964E-BAE5-4822-A184-76CD0CE1177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CC1E9F2-924C-4615-8577-1B8F92447D0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</TotalTime>
  <Words>801</Words>
  <Application>Microsoft Office PowerPoint</Application>
  <PresentationFormat>Format A4 (210 x 297 mm)</PresentationFormat>
  <Paragraphs>143</Paragraphs>
  <Slides>20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ComCashew PPT Template</vt:lpstr>
      <vt:lpstr>1_ComCashew PPT Template</vt:lpstr>
      <vt:lpstr>Diapositive 1</vt:lpstr>
      <vt:lpstr>  Importance de l’evaluation de la qualité 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Merci pour votre aimable attention</vt:lpstr>
    </vt:vector>
  </TitlesOfParts>
  <Manager>Vera Frieg</Manager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Cashew initiative (ACi)</dc:title>
  <dc:creator>TOSH3</dc:creator>
  <cp:lastModifiedBy>pc</cp:lastModifiedBy>
  <cp:revision>148</cp:revision>
  <dcterms:created xsi:type="dcterms:W3CDTF">2010-09-10T14:02:28Z</dcterms:created>
  <dcterms:modified xsi:type="dcterms:W3CDTF">2018-06-22T08:44:19Z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Position">
    <vt:i4>0</vt:i4>
  </property>
  <property fmtid="{D5CDD505-2E9C-101B-9397-08002B2CF9AE}" pid="4" name="DocIDinTitle">
    <vt:bool>true</vt:bool>
  </property>
  <property fmtid="{D5CDD505-2E9C-101B-9397-08002B2CF9AE}" pid="5" name="DocIDinSlide">
    <vt:bool>true</vt:bool>
  </property>
  <property fmtid="{D5CDD505-2E9C-101B-9397-08002B2CF9AE}" pid="6" name="NotesPageLayout">
    <vt:lpwstr>Message</vt:lpwstr>
  </property>
  <property fmtid="{D5CDD505-2E9C-101B-9397-08002B2CF9AE}" pid="7" name="_NewReviewCycle">
    <vt:lpwstr/>
  </property>
</Properties>
</file>