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210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626AF431-5F91-46D0-B7BB-A763A69C29CA}" type="datetimeFigureOut">
              <a:rPr lang="en-US" smtClean="0"/>
              <a:t>6/17/2018</a:t>
            </a:fld>
            <a:endParaRPr lang="en-US"/>
          </a:p>
        </p:txBody>
      </p:sp>
      <p:pic>
        <p:nvPicPr>
          <p:cNvPr id="1026" name="95F73A85-1EE7-4585-A375-6EEF8D2D30B9" descr="8408437F-C7D8-407D-A57E-2F378D83AB55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23" y="0"/>
            <a:ext cx="9035877" cy="2926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6334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F431-5F91-46D0-B7BB-A763A69C29CA}" type="datetimeFigureOut">
              <a:rPr lang="en-US" smtClean="0"/>
              <a:t>6/17/2018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0E44A-F5BB-4545-A7D8-82D298BABFF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074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F431-5F91-46D0-B7BB-A763A69C29CA}" type="datetimeFigureOut">
              <a:rPr lang="en-US" smtClean="0"/>
              <a:t>6/17/2018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0E44A-F5BB-4545-A7D8-82D298BABFF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330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F431-5F91-46D0-B7BB-A763A69C29CA}" type="datetimeFigureOut">
              <a:rPr lang="en-US" smtClean="0"/>
              <a:t>6/17/2018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0E44A-F5BB-4545-A7D8-82D298BABFF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656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F431-5F91-46D0-B7BB-A763A69C29CA}" type="datetimeFigureOut">
              <a:rPr lang="en-US" smtClean="0"/>
              <a:t>6/17/2018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0E44A-F5BB-4545-A7D8-82D298BABFF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147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F431-5F91-46D0-B7BB-A763A69C29CA}" type="datetimeFigureOut">
              <a:rPr lang="en-US" smtClean="0"/>
              <a:t>6/17/2018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0E44A-F5BB-4545-A7D8-82D298BABFF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450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F431-5F91-46D0-B7BB-A763A69C29CA}" type="datetimeFigureOut">
              <a:rPr lang="en-US" smtClean="0"/>
              <a:t>6/17/2018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0E44A-F5BB-4545-A7D8-82D298BABFF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783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F431-5F91-46D0-B7BB-A763A69C29CA}" type="datetimeFigureOut">
              <a:rPr lang="en-US" smtClean="0"/>
              <a:t>6/17/2018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0E44A-F5BB-4545-A7D8-82D298BABFF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14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F431-5F91-46D0-B7BB-A763A69C29CA}" type="datetimeFigureOut">
              <a:rPr lang="en-US" smtClean="0"/>
              <a:t>6/17/2018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0E44A-F5BB-4545-A7D8-82D298BABFF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509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F431-5F91-46D0-B7BB-A763A69C29CA}" type="datetimeFigureOut">
              <a:rPr lang="en-US" smtClean="0"/>
              <a:t>6/17/2018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0E44A-F5BB-4545-A7D8-82D298BABFF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677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AF431-5F91-46D0-B7BB-A763A69C29CA}" type="datetimeFigureOut">
              <a:rPr lang="en-US" smtClean="0"/>
              <a:t>6/17/2018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0E44A-F5BB-4545-A7D8-82D298BABFF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595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AF431-5F91-46D0-B7BB-A763A69C29CA}" type="datetimeFigureOut">
              <a:rPr lang="en-US" smtClean="0"/>
              <a:t>6/17/2018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0E44A-F5BB-4545-A7D8-82D298BABFF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707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86200"/>
            <a:ext cx="8153400" cy="1752600"/>
          </a:xfrm>
        </p:spPr>
        <p:txBody>
          <a:bodyPr>
            <a:normAutofit lnSpcReduction="10000"/>
          </a:bodyPr>
          <a:lstStyle/>
          <a:p>
            <a:pPr algn="l"/>
            <a:r>
              <a:rPr lang="en-US" dirty="0">
                <a:solidFill>
                  <a:schemeClr val="tx1"/>
                </a:solidFill>
              </a:rPr>
              <a:t>Linda Dörig</a:t>
            </a:r>
          </a:p>
          <a:p>
            <a:pPr algn="l"/>
            <a:r>
              <a:rPr lang="fr-CH" sz="2400" dirty="0" err="1" smtClean="0">
                <a:solidFill>
                  <a:schemeClr val="tx1"/>
                </a:solidFill>
              </a:rPr>
              <a:t>gebana</a:t>
            </a:r>
            <a:r>
              <a:rPr lang="fr-CH" sz="2400" dirty="0" smtClean="0">
                <a:solidFill>
                  <a:schemeClr val="tx1"/>
                </a:solidFill>
              </a:rPr>
              <a:t> Afrique, Burkina Faso</a:t>
            </a:r>
          </a:p>
          <a:p>
            <a:pPr algn="l"/>
            <a:r>
              <a:rPr lang="fr-CH" sz="2400" dirty="0" smtClean="0">
                <a:solidFill>
                  <a:schemeClr val="tx1"/>
                </a:solidFill>
              </a:rPr>
              <a:t>Défis &amp; perspectives de l’amande de cajou</a:t>
            </a:r>
          </a:p>
          <a:p>
            <a:pPr algn="l"/>
            <a:r>
              <a:rPr lang="fr-CH" sz="2400" dirty="0" smtClean="0">
                <a:solidFill>
                  <a:schemeClr val="tx1"/>
                </a:solidFill>
              </a:rPr>
              <a:t>biologique du Burkina Faso</a:t>
            </a:r>
          </a:p>
          <a:p>
            <a:pPr algn="l"/>
            <a:endParaRPr lang="en-US" sz="2000" dirty="0"/>
          </a:p>
        </p:txBody>
      </p:sp>
      <p:pic>
        <p:nvPicPr>
          <p:cNvPr id="4" name="Image 1" descr="gebana_Logo_CLAIM+URL_fr_rgb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999" y="4038600"/>
            <a:ext cx="2359025" cy="15506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16922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/>
              <a:t>g</a:t>
            </a:r>
            <a:r>
              <a:rPr lang="en-US" dirty="0" err="1" smtClean="0"/>
              <a:t>ebana</a:t>
            </a:r>
            <a:r>
              <a:rPr lang="en-US" dirty="0" smtClean="0"/>
              <a:t> </a:t>
            </a:r>
            <a:r>
              <a:rPr lang="en-US" dirty="0" err="1" smtClean="0"/>
              <a:t>Afrique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dirty="0" smtClean="0"/>
              <a:t>Collaboration au Burkina Faso depuis 2000</a:t>
            </a:r>
          </a:p>
          <a:p>
            <a:r>
              <a:rPr lang="fr-CH" dirty="0" smtClean="0"/>
              <a:t>Création de la société en 2006</a:t>
            </a:r>
          </a:p>
          <a:p>
            <a:pPr lvl="1"/>
            <a:r>
              <a:rPr lang="fr-CH" dirty="0" smtClean="0"/>
              <a:t>Mangue séchée biologique</a:t>
            </a:r>
          </a:p>
          <a:p>
            <a:pPr lvl="1"/>
            <a:r>
              <a:rPr lang="fr-CH" dirty="0" smtClean="0"/>
              <a:t>Amande de cajou biologique</a:t>
            </a:r>
          </a:p>
          <a:p>
            <a:r>
              <a:rPr lang="fr-CH" dirty="0" smtClean="0"/>
              <a:t>Inauguration de l’usine de l’anacarde 2011</a:t>
            </a:r>
          </a:p>
          <a:p>
            <a:endParaRPr lang="fr-CH" dirty="0" smtClean="0"/>
          </a:p>
          <a:p>
            <a:r>
              <a:rPr lang="fr-CH" dirty="0" smtClean="0"/>
              <a:t>Mission: Créer des chaînes de valeur durable entre le producteur et le consommateur.</a:t>
            </a:r>
            <a:endParaRPr lang="fr-CH" dirty="0"/>
          </a:p>
        </p:txBody>
      </p:sp>
      <p:pic>
        <p:nvPicPr>
          <p:cNvPr id="5" name="Image 1" descr="gebana_Logo_CLAIM+URL_fr_rgb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152400"/>
            <a:ext cx="2133600" cy="1371600"/>
          </a:xfrm>
          <a:prstGeom prst="rect">
            <a:avLst/>
          </a:prstGeom>
          <a:noFill/>
        </p:spPr>
      </p:pic>
      <p:cxnSp>
        <p:nvCxnSpPr>
          <p:cNvPr id="7" name="Gerade Verbindung 6"/>
          <p:cNvCxnSpPr/>
          <p:nvPr/>
        </p:nvCxnSpPr>
        <p:spPr>
          <a:xfrm>
            <a:off x="533400" y="1295400"/>
            <a:ext cx="56388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6871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Transformation locale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CH" dirty="0" smtClean="0"/>
          </a:p>
          <a:p>
            <a:r>
              <a:rPr lang="fr-CH" dirty="0" smtClean="0"/>
              <a:t>Forte hausse de prix des RCN</a:t>
            </a:r>
          </a:p>
          <a:p>
            <a:r>
              <a:rPr lang="fr-CH" dirty="0" smtClean="0"/>
              <a:t>Problème d’approvisionnement des RCN certifiées</a:t>
            </a:r>
          </a:p>
          <a:p>
            <a:r>
              <a:rPr lang="fr-CH" dirty="0" smtClean="0"/>
              <a:t>Rentabilité de la production</a:t>
            </a:r>
          </a:p>
          <a:p>
            <a:r>
              <a:rPr lang="fr-CH" dirty="0" smtClean="0"/>
              <a:t>Difficulté de vente en concurrence avec les amande</a:t>
            </a:r>
            <a:r>
              <a:rPr lang="fr-CH" dirty="0" smtClean="0"/>
              <a:t>s transformées en Asie</a:t>
            </a:r>
            <a:endParaRPr lang="fr-CH" dirty="0"/>
          </a:p>
        </p:txBody>
      </p:sp>
      <p:pic>
        <p:nvPicPr>
          <p:cNvPr id="5" name="Image 1" descr="gebana_Logo_CLAIM+URL_fr_rgb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152400"/>
            <a:ext cx="2133600" cy="1371600"/>
          </a:xfrm>
          <a:prstGeom prst="rect">
            <a:avLst/>
          </a:prstGeom>
          <a:noFill/>
        </p:spPr>
      </p:pic>
      <p:cxnSp>
        <p:nvCxnSpPr>
          <p:cNvPr id="6" name="Gerade Verbindung 5"/>
          <p:cNvCxnSpPr/>
          <p:nvPr/>
        </p:nvCxnSpPr>
        <p:spPr>
          <a:xfrm>
            <a:off x="533400" y="1295400"/>
            <a:ext cx="56388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CH" dirty="0" smtClean="0"/>
              <a:t>Le marché d’amande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fr-CH" dirty="0" smtClean="0"/>
          </a:p>
          <a:p>
            <a:r>
              <a:rPr lang="fr-CH" dirty="0" smtClean="0"/>
              <a:t>Stocks de RCN dans les ports</a:t>
            </a:r>
          </a:p>
          <a:p>
            <a:r>
              <a:rPr lang="fr-CH" dirty="0" smtClean="0"/>
              <a:t>Bonne récolte des RCN au Vietnam</a:t>
            </a:r>
          </a:p>
          <a:p>
            <a:r>
              <a:rPr lang="fr-CH" dirty="0"/>
              <a:t>Prix des RCN à la </a:t>
            </a:r>
            <a:r>
              <a:rPr lang="fr-CH" dirty="0" smtClean="0"/>
              <a:t>baisse</a:t>
            </a:r>
          </a:p>
          <a:p>
            <a:r>
              <a:rPr lang="fr-CH" dirty="0" smtClean="0"/>
              <a:t>Stocks des amandes disponibles</a:t>
            </a:r>
          </a:p>
          <a:p>
            <a:r>
              <a:rPr lang="fr-CH" dirty="0" smtClean="0"/>
              <a:t>Financement immobilisé</a:t>
            </a:r>
          </a:p>
          <a:p>
            <a:r>
              <a:rPr lang="fr-CH" dirty="0" smtClean="0"/>
              <a:t>Acheteurs en attente de la baisse des prix des amandes</a:t>
            </a:r>
          </a:p>
          <a:p>
            <a:endParaRPr lang="fr-CH" dirty="0" smtClean="0"/>
          </a:p>
        </p:txBody>
      </p:sp>
      <p:pic>
        <p:nvPicPr>
          <p:cNvPr id="5" name="Image 1" descr="gebana_Logo_CLAIM+URL_fr_rgb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152400"/>
            <a:ext cx="2133600" cy="1371600"/>
          </a:xfrm>
          <a:prstGeom prst="rect">
            <a:avLst/>
          </a:prstGeom>
          <a:noFill/>
        </p:spPr>
      </p:pic>
      <p:cxnSp>
        <p:nvCxnSpPr>
          <p:cNvPr id="6" name="Gerade Verbindung 5"/>
          <p:cNvCxnSpPr/>
          <p:nvPr/>
        </p:nvCxnSpPr>
        <p:spPr>
          <a:xfrm>
            <a:off x="533400" y="1295400"/>
            <a:ext cx="56388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80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CH" sz="3600" dirty="0" smtClean="0"/>
              <a:t>Le marché d’amande biologique</a:t>
            </a:r>
            <a:endParaRPr lang="fr-CH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H" dirty="0" smtClean="0"/>
              <a:t>Marges sous pression sur le marché conventionnel</a:t>
            </a:r>
          </a:p>
          <a:p>
            <a:r>
              <a:rPr lang="fr-CH" dirty="0" smtClean="0"/>
              <a:t>Offre en produit certifié en augmentation</a:t>
            </a:r>
          </a:p>
          <a:p>
            <a:r>
              <a:rPr lang="fr-CH" dirty="0" smtClean="0"/>
              <a:t>Différentiel de prix conventionnel vs. certifié à la réduction</a:t>
            </a:r>
          </a:p>
          <a:p>
            <a:r>
              <a:rPr lang="fr-CH" dirty="0" smtClean="0"/>
              <a:t>Mouvement de prix aligné avec le marché conventionnel</a:t>
            </a:r>
          </a:p>
          <a:p>
            <a:r>
              <a:rPr lang="fr-CH" dirty="0" smtClean="0"/>
              <a:t>Acteurs / pratiques douteux</a:t>
            </a:r>
          </a:p>
          <a:p>
            <a:endParaRPr lang="fr-CH" dirty="0" smtClean="0"/>
          </a:p>
          <a:p>
            <a:endParaRPr lang="fr-CH" dirty="0" smtClean="0"/>
          </a:p>
        </p:txBody>
      </p:sp>
      <p:pic>
        <p:nvPicPr>
          <p:cNvPr id="5" name="Image 1" descr="gebana_Logo_CLAIM+URL_fr_rgb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152400"/>
            <a:ext cx="2133600" cy="1371600"/>
          </a:xfrm>
          <a:prstGeom prst="rect">
            <a:avLst/>
          </a:prstGeom>
          <a:noFill/>
        </p:spPr>
      </p:pic>
      <p:cxnSp>
        <p:nvCxnSpPr>
          <p:cNvPr id="6" name="Gerade Verbindung 5"/>
          <p:cNvCxnSpPr/>
          <p:nvPr/>
        </p:nvCxnSpPr>
        <p:spPr>
          <a:xfrm>
            <a:off x="533400" y="1295400"/>
            <a:ext cx="59436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5221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CH" sz="3600" dirty="0" smtClean="0"/>
              <a:t>Le marché d’amande biologique</a:t>
            </a:r>
            <a:endParaRPr lang="fr-CH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CH" dirty="0" smtClean="0"/>
          </a:p>
          <a:p>
            <a:r>
              <a:rPr lang="fr-CH" dirty="0" smtClean="0"/>
              <a:t>Marché de niche</a:t>
            </a:r>
          </a:p>
          <a:p>
            <a:r>
              <a:rPr lang="fr-CH" dirty="0" smtClean="0"/>
              <a:t>Créer des partenariats durables</a:t>
            </a:r>
          </a:p>
          <a:p>
            <a:pPr lvl="1"/>
            <a:r>
              <a:rPr lang="fr-CH" dirty="0" smtClean="0"/>
              <a:t>Avec les producteurs</a:t>
            </a:r>
          </a:p>
          <a:p>
            <a:pPr lvl="1"/>
            <a:r>
              <a:rPr lang="fr-CH" dirty="0" smtClean="0"/>
              <a:t>Avec les clients</a:t>
            </a:r>
          </a:p>
          <a:p>
            <a:r>
              <a:rPr lang="fr-CH" dirty="0" smtClean="0"/>
              <a:t>Communication</a:t>
            </a:r>
          </a:p>
          <a:p>
            <a:pPr lvl="1"/>
            <a:r>
              <a:rPr lang="fr-CH" dirty="0" smtClean="0"/>
              <a:t>Made in Africa</a:t>
            </a:r>
          </a:p>
          <a:p>
            <a:pPr lvl="1"/>
            <a:r>
              <a:rPr lang="fr-CH" dirty="0" smtClean="0"/>
              <a:t>Durabilité: économique, social, environnemental</a:t>
            </a:r>
          </a:p>
          <a:p>
            <a:endParaRPr lang="fr-CH" dirty="0" smtClean="0"/>
          </a:p>
        </p:txBody>
      </p:sp>
      <p:pic>
        <p:nvPicPr>
          <p:cNvPr id="5" name="Image 1" descr="gebana_Logo_CLAIM+URL_fr_rgb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152400"/>
            <a:ext cx="2133600" cy="1371600"/>
          </a:xfrm>
          <a:prstGeom prst="rect">
            <a:avLst/>
          </a:prstGeom>
          <a:noFill/>
        </p:spPr>
      </p:pic>
      <p:cxnSp>
        <p:nvCxnSpPr>
          <p:cNvPr id="6" name="Gerade Verbindung 5"/>
          <p:cNvCxnSpPr/>
          <p:nvPr/>
        </p:nvCxnSpPr>
        <p:spPr>
          <a:xfrm>
            <a:off x="533400" y="1295400"/>
            <a:ext cx="59436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4582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endParaRPr lang="fr-CH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CH" dirty="0" smtClean="0"/>
          </a:p>
          <a:p>
            <a:pPr marL="0" indent="0" algn="ctr">
              <a:buNone/>
            </a:pPr>
            <a:r>
              <a:rPr lang="fr-CH" dirty="0" smtClean="0"/>
              <a:t>Merci pour votre attention!</a:t>
            </a:r>
          </a:p>
          <a:p>
            <a:endParaRPr lang="fr-CH" dirty="0" smtClean="0"/>
          </a:p>
          <a:p>
            <a:endParaRPr lang="fr-CH" dirty="0" smtClean="0"/>
          </a:p>
        </p:txBody>
      </p:sp>
      <p:pic>
        <p:nvPicPr>
          <p:cNvPr id="5" name="Image 1" descr="gebana_Logo_CLAIM+URL_fr_rgb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152400"/>
            <a:ext cx="2133600" cy="1371600"/>
          </a:xfrm>
          <a:prstGeom prst="rect">
            <a:avLst/>
          </a:prstGeom>
          <a:noFill/>
        </p:spPr>
      </p:pic>
      <p:pic>
        <p:nvPicPr>
          <p:cNvPr id="8" name="Grafik 7" descr="G:\GEBANA_burkina faso\673A5481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9919" y="3124200"/>
            <a:ext cx="3792855" cy="25298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55960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197</Words>
  <Application>Microsoft Office PowerPoint</Application>
  <PresentationFormat>Bildschirmpräsentation (4:3)</PresentationFormat>
  <Paragraphs>43</Paragraphs>
  <Slides>7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8" baseType="lpstr">
      <vt:lpstr>Office Theme</vt:lpstr>
      <vt:lpstr>PowerPoint-Präsentation</vt:lpstr>
      <vt:lpstr>gebana Afrique</vt:lpstr>
      <vt:lpstr>Transformation locale</vt:lpstr>
      <vt:lpstr>Le marché d’amande</vt:lpstr>
      <vt:lpstr>Le marché d’amande biologique</vt:lpstr>
      <vt:lpstr>Le marché d’amande biologique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ACA-Comms</dc:creator>
  <cp:lastModifiedBy>gebana</cp:lastModifiedBy>
  <cp:revision>10</cp:revision>
  <dcterms:created xsi:type="dcterms:W3CDTF">2018-05-23T15:52:17Z</dcterms:created>
  <dcterms:modified xsi:type="dcterms:W3CDTF">2018-06-17T16:14:09Z</dcterms:modified>
</cp:coreProperties>
</file>