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626AF431-5F91-46D0-B7BB-A763A69C29CA}" type="datetimeFigureOut">
              <a:rPr lang="en-US" smtClean="0"/>
              <a:pPr/>
              <a:t>6/9/2018</a:t>
            </a:fld>
            <a:endParaRPr lang="en-US"/>
          </a:p>
        </p:txBody>
      </p:sp>
      <p:pic>
        <p:nvPicPr>
          <p:cNvPr id="1026" name="95F73A85-1EE7-4585-A375-6EEF8D2D30B9" descr="8408437F-C7D8-407D-A57E-2F378D83AB5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23" y="0"/>
            <a:ext cx="9035877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633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07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33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65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14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45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78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1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50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67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431-5F91-46D0-B7BB-A763A69C29CA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E44A-F5BB-4545-A7D8-82D298BABF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59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F431-5F91-46D0-B7BB-A763A69C29CA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E44A-F5BB-4545-A7D8-82D298BABF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7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915176" cy="17526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Impact </a:t>
            </a:r>
            <a:r>
              <a:rPr lang="fr-F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 bonnes pratiques agricoles sur la productivité des </a:t>
            </a:r>
            <a:r>
              <a:rPr lang="fr-F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vergers d’anacardiers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-AFC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5" y="2928934"/>
            <a:ext cx="1500197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4500570"/>
            <a:ext cx="928694" cy="82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9" y="6072206"/>
            <a:ext cx="1928793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43372" y="5572140"/>
            <a:ext cx="4543428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</a:pPr>
            <a:r>
              <a:rPr lang="fr-FR" sz="2000" b="1" dirty="0" smtClean="0">
                <a:solidFill>
                  <a:srgbClr val="002060"/>
                </a:solidFill>
              </a:rPr>
              <a:t>Joseph S</a:t>
            </a:r>
            <a:r>
              <a:rPr lang="fr-FR" sz="2000" b="1" dirty="0" smtClean="0">
                <a:solidFill>
                  <a:srgbClr val="002060"/>
                </a:solidFill>
              </a:rPr>
              <a:t>. B. 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TOKORE </a:t>
            </a:r>
            <a:endParaRPr lang="fr-FR" sz="2000" b="1" dirty="0" smtClean="0">
              <a:solidFill>
                <a:srgbClr val="002060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Issiakou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MOUSSA</a:t>
            </a:r>
          </a:p>
          <a:p>
            <a:pPr lvl="0" algn="r">
              <a:spcBef>
                <a:spcPct val="20000"/>
              </a:spcBef>
            </a:pPr>
            <a:r>
              <a:rPr lang="fr-FR" sz="2000" b="1" dirty="0" err="1" smtClean="0">
                <a:solidFill>
                  <a:srgbClr val="002060"/>
                </a:solidFill>
              </a:rPr>
              <a:t>Kouami</a:t>
            </a:r>
            <a:r>
              <a:rPr lang="fr-FR" sz="2000" b="1" dirty="0" smtClean="0">
                <a:solidFill>
                  <a:srgbClr val="002060"/>
                </a:solidFill>
              </a:rPr>
              <a:t>  N’DJOLOSSE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9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Introduction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4292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Les </a:t>
            </a:r>
            <a:r>
              <a:rPr lang="en-US" sz="3600" dirty="0" err="1" smtClean="0"/>
              <a:t>Bonnes</a:t>
            </a:r>
            <a:r>
              <a:rPr lang="en-US" sz="3600" dirty="0" smtClean="0"/>
              <a:t> </a:t>
            </a:r>
            <a:r>
              <a:rPr lang="en-US" sz="3600" dirty="0" err="1" smtClean="0"/>
              <a:t>Pratiques</a:t>
            </a:r>
            <a:r>
              <a:rPr lang="en-US" sz="3600" dirty="0" smtClean="0"/>
              <a:t> </a:t>
            </a:r>
            <a:r>
              <a:rPr lang="en-US" sz="3600" dirty="0" err="1" smtClean="0"/>
              <a:t>Agricoles</a:t>
            </a:r>
            <a:r>
              <a:rPr lang="en-US" sz="3600" dirty="0" smtClean="0"/>
              <a:t> (BPA) </a:t>
            </a:r>
            <a:r>
              <a:rPr lang="en-US" sz="3600" dirty="0" err="1" smtClean="0"/>
              <a:t>sont</a:t>
            </a:r>
            <a:r>
              <a:rPr lang="en-US" sz="3600" dirty="0" smtClean="0"/>
              <a:t> </a:t>
            </a:r>
            <a:r>
              <a:rPr lang="fr-FR" sz="3600" dirty="0" smtClean="0"/>
              <a:t>vulgarisés au Bénin pour </a:t>
            </a:r>
            <a:r>
              <a:rPr lang="fr-FR" sz="3600" dirty="0" smtClean="0"/>
              <a:t>améliorer le rendement, la qualité des produits et éviter les feux de </a:t>
            </a:r>
            <a:r>
              <a:rPr lang="fr-FR" sz="3600" dirty="0" smtClean="0"/>
              <a:t>végétation</a:t>
            </a:r>
          </a:p>
          <a:p>
            <a:r>
              <a:rPr lang="fr-FR" sz="3600" dirty="0" smtClean="0"/>
              <a:t>Pourtant on observe un faible taux </a:t>
            </a:r>
            <a:r>
              <a:rPr lang="fr-FR" sz="3600" dirty="0" smtClean="0"/>
              <a:t>d’application par les producteurs. </a:t>
            </a:r>
          </a:p>
          <a:p>
            <a:r>
              <a:rPr lang="fr-FR" sz="3600" dirty="0" smtClean="0"/>
              <a:t>Pour mieux </a:t>
            </a:r>
            <a:r>
              <a:rPr lang="fr-FR" sz="3600" dirty="0" smtClean="0"/>
              <a:t>convaincre les producteurs de </a:t>
            </a:r>
            <a:r>
              <a:rPr lang="fr-FR" sz="3600" dirty="0" smtClean="0"/>
              <a:t>cajou, </a:t>
            </a:r>
            <a:r>
              <a:rPr lang="fr-FR" sz="3600" dirty="0" smtClean="0"/>
              <a:t>des parcelles de démonstration ont été installées dans certaines </a:t>
            </a:r>
            <a:r>
              <a:rPr lang="fr-FR" sz="3600" dirty="0" smtClean="0"/>
              <a:t>localités.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7968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14380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Méthodologie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785794"/>
            <a:ext cx="8686800" cy="28575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000" dirty="0" smtClean="0"/>
              <a:t> 104 Unités de Démonstrations (UD) de 0,50ha installées dans le </a:t>
            </a:r>
            <a:r>
              <a:rPr lang="fr-FR" sz="3000" dirty="0" err="1" smtClean="0"/>
              <a:t>Borgou</a:t>
            </a:r>
            <a:r>
              <a:rPr lang="fr-FR" sz="3000" dirty="0" smtClean="0"/>
              <a:t> au </a:t>
            </a:r>
            <a:r>
              <a:rPr lang="fr-FR" sz="3000" dirty="0" err="1" smtClean="0"/>
              <a:t>Nord-Est</a:t>
            </a:r>
            <a:r>
              <a:rPr lang="fr-FR" sz="3000" dirty="0" smtClean="0"/>
              <a:t> et dans le Collines au Centre du Bénin en Août 2015.</a:t>
            </a:r>
          </a:p>
          <a:p>
            <a:pPr>
              <a:buFont typeface="Wingdings" pitchFamily="2" charset="2"/>
              <a:buChar char="Ø"/>
            </a:pPr>
            <a:r>
              <a:rPr lang="fr-FR" sz="3000" dirty="0" smtClean="0"/>
              <a:t> BPA appliquées sur les Parcelles de Démonstration (PD): fauchage, labour, éclaircie, élagage, association culturale</a:t>
            </a:r>
            <a:endParaRPr lang="fr-FR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5859" r="28955" b="27734"/>
          <a:stretch>
            <a:fillRect/>
          </a:stretch>
        </p:blipFill>
        <p:spPr bwMode="auto">
          <a:xfrm>
            <a:off x="4071966" y="3280975"/>
            <a:ext cx="5000628" cy="350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3929066"/>
            <a:ext cx="4286248" cy="2714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 UD évaluées en 2018.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Paramètres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mesurés: rendement en noix, grainage et KOR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Résultats obtenus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6" y="928670"/>
            <a:ext cx="4572000" cy="3143272"/>
          </a:xfrm>
          <a:prstGeom prst="rect">
            <a:avLst/>
          </a:prstGeom>
          <a:noFill/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57818" y="928670"/>
            <a:ext cx="3357586" cy="2571768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857628"/>
            <a:ext cx="3643338" cy="2571768"/>
          </a:xfrm>
          <a:prstGeom prst="rect">
            <a:avLst/>
          </a:prstGeom>
          <a:noFill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42876" y="4214818"/>
            <a:ext cx="5000628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Meilleurs rendements en noix</a:t>
            </a:r>
            <a:r>
              <a:rPr kumimoji="0" lang="fr-FR" sz="3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bonne qualité des noix sur les parcelles de démonstration (PD) que sur les </a:t>
            </a:r>
            <a:r>
              <a:rPr lang="fr-FR" sz="3000" b="1" dirty="0" smtClean="0">
                <a:solidFill>
                  <a:srgbClr val="0070C0"/>
                </a:solidFill>
              </a:rPr>
              <a:t>P</a:t>
            </a:r>
            <a:r>
              <a:rPr kumimoji="0" lang="fr-FR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arcelles</a:t>
            </a:r>
            <a:r>
              <a:rPr kumimoji="0" lang="fr-FR" sz="3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Témoins (PT)</a:t>
            </a:r>
            <a:endParaRPr kumimoji="0" lang="fr-FR" sz="3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7242" y="5357826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ATTENTION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Kouami\Downloads\ACA2017_jpeg_S2 (144 sur 18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6" y="333375"/>
            <a:ext cx="7429520" cy="4953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175</Words>
  <Application>Microsoft Office PowerPoint</Application>
  <PresentationFormat>Affichage à l'écran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Office Theme</vt:lpstr>
      <vt:lpstr>Diapositive 1</vt:lpstr>
      <vt:lpstr>Introduction</vt:lpstr>
      <vt:lpstr>Méthodologie</vt:lpstr>
      <vt:lpstr>Résultats obtenus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ACA-Comms</dc:creator>
  <cp:lastModifiedBy>Kouami</cp:lastModifiedBy>
  <cp:revision>6</cp:revision>
  <dcterms:created xsi:type="dcterms:W3CDTF">2018-05-23T15:52:17Z</dcterms:created>
  <dcterms:modified xsi:type="dcterms:W3CDTF">2018-06-09T16:35:47Z</dcterms:modified>
</cp:coreProperties>
</file>