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3" r:id="rId6"/>
    <p:sldId id="260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626AF431-5F91-46D0-B7BB-A763A69C29CA}" type="datetimeFigureOut">
              <a:rPr lang="en-US" smtClean="0"/>
              <a:t>6/20/2018</a:t>
            </a:fld>
            <a:endParaRPr lang="en-US"/>
          </a:p>
        </p:txBody>
      </p:sp>
      <p:pic>
        <p:nvPicPr>
          <p:cNvPr id="1026" name="95F73A85-1EE7-4585-A375-6EEF8D2D30B9" descr="8408437F-C7D8-407D-A57E-2F378D83AB5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23" y="0"/>
            <a:ext cx="9035877" cy="2926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6334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074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330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656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47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45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783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4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509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677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95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AF431-5F91-46D0-B7BB-A763A69C29CA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0E44A-F5BB-4545-A7D8-82D298BAB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707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95400" y="3632537"/>
            <a:ext cx="6629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</a:rPr>
              <a:t>COMMUNICATION SUR LA FORMATION ET LA VULGARISATION EN CAJOUCULTURE  </a:t>
            </a:r>
          </a:p>
          <a:p>
            <a:pPr algn="ctr"/>
            <a:r>
              <a:rPr lang="fr-FR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</a:rPr>
              <a:t>EXEMPLE  DE LA COTE D’IVOIRE</a:t>
            </a:r>
            <a:endParaRPr lang="fr-FR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Narrow" pitchFamily="34" charset="0"/>
            </a:endParaRPr>
          </a:p>
        </p:txBody>
      </p:sp>
      <p:sp>
        <p:nvSpPr>
          <p:cNvPr id="5" name="Sous-titre 2"/>
          <p:cNvSpPr>
            <a:spLocks noGrp="1"/>
          </p:cNvSpPr>
          <p:nvPr>
            <p:ph type="subTitle" idx="1"/>
          </p:nvPr>
        </p:nvSpPr>
        <p:spPr>
          <a:xfrm>
            <a:off x="3509506" y="5704562"/>
            <a:ext cx="5705475" cy="1143000"/>
          </a:xfrm>
        </p:spPr>
        <p:txBody>
          <a:bodyPr rtlCol="0"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fr-FR" sz="2400" b="1" i="1" dirty="0" smtClean="0">
                <a:solidFill>
                  <a:srgbClr val="002060"/>
                </a:solidFill>
                <a:latin typeface="+mj-lt"/>
              </a:rPr>
              <a:t>Dr</a:t>
            </a:r>
            <a:r>
              <a:rPr lang="fr-FR" sz="2400" b="1" i="1" dirty="0">
                <a:solidFill>
                  <a:srgbClr val="002060"/>
                </a:solidFill>
                <a:latin typeface="+mj-lt"/>
              </a:rPr>
              <a:t>. BASSOUMORI TRAORE </a:t>
            </a:r>
            <a:r>
              <a:rPr lang="fr-FR" b="1" i="1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	</a:t>
            </a:r>
          </a:p>
          <a:p>
            <a:r>
              <a:rPr lang="fr-FR" sz="1400" b="1" i="1" dirty="0" smtClean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ea typeface="+mj-ea"/>
                <a:cs typeface="+mj-cs"/>
              </a:rPr>
              <a:t>	Coordonnateur </a:t>
            </a:r>
            <a:r>
              <a:rPr lang="fr-FR" sz="1400" b="1" i="1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ea typeface="+mj-ea"/>
                <a:cs typeface="+mj-cs"/>
              </a:rPr>
              <a:t>national chargé des filières coton, anacarde, mangue et foresterie – ANADER / Côte d’Ivoire</a:t>
            </a:r>
          </a:p>
        </p:txBody>
      </p:sp>
      <p:sp>
        <p:nvSpPr>
          <p:cNvPr id="6" name="Triangle isocèle 5"/>
          <p:cNvSpPr/>
          <p:nvPr/>
        </p:nvSpPr>
        <p:spPr bwMode="auto">
          <a:xfrm rot="8871728">
            <a:off x="2203450" y="5179023"/>
            <a:ext cx="357188" cy="623888"/>
          </a:xfrm>
          <a:prstGeom prst="triangle">
            <a:avLst>
              <a:gd name="adj" fmla="val 46170"/>
            </a:avLst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prstClr val="white"/>
              </a:solidFill>
              <a:latin typeface="Arial Narrow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0" y="4648200"/>
            <a:ext cx="9144000" cy="66483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92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/>
          <p:cNvGrpSpPr/>
          <p:nvPr/>
        </p:nvGrpSpPr>
        <p:grpSpPr>
          <a:xfrm>
            <a:off x="0" y="3124200"/>
            <a:ext cx="4495800" cy="913409"/>
            <a:chOff x="0" y="3124200"/>
            <a:chExt cx="4495800" cy="913409"/>
          </a:xfrm>
        </p:grpSpPr>
        <p:sp>
          <p:nvSpPr>
            <p:cNvPr id="4" name="Triangle isocèle 3"/>
            <p:cNvSpPr/>
            <p:nvPr/>
          </p:nvSpPr>
          <p:spPr bwMode="auto">
            <a:xfrm rot="8871728">
              <a:off x="354805" y="3413721"/>
              <a:ext cx="357188" cy="623888"/>
            </a:xfrm>
            <a:prstGeom prst="triangle">
              <a:avLst>
                <a:gd name="adj" fmla="val 46170"/>
              </a:avLst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>
                <a:solidFill>
                  <a:prstClr val="white"/>
                </a:solidFill>
                <a:latin typeface="Arial Narrow" pitchFamily="34" charset="0"/>
              </a:endParaRPr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0" y="3124200"/>
              <a:ext cx="4495800" cy="461665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r-FR" sz="2400" b="1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 Narrow" panose="020B0606020202030204" pitchFamily="34" charset="0"/>
                </a:rPr>
                <a:t>SOMMAIRE</a:t>
              </a:r>
              <a:endParaRPr lang="fr-FR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endParaRPr>
            </a:p>
          </p:txBody>
        </p:sp>
      </p:grpSp>
      <p:sp>
        <p:nvSpPr>
          <p:cNvPr id="6" name="ZoneTexte 65"/>
          <p:cNvSpPr txBox="1">
            <a:spLocks noChangeArrowheads="1"/>
          </p:cNvSpPr>
          <p:nvPr/>
        </p:nvSpPr>
        <p:spPr bwMode="auto">
          <a:xfrm>
            <a:off x="2977258" y="4190529"/>
            <a:ext cx="5003800" cy="3460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" name="Larme 6"/>
          <p:cNvSpPr/>
          <p:nvPr/>
        </p:nvSpPr>
        <p:spPr>
          <a:xfrm rot="2743513">
            <a:off x="1289395" y="4048035"/>
            <a:ext cx="434243" cy="441182"/>
          </a:xfrm>
          <a:prstGeom prst="teardrop">
            <a:avLst>
              <a:gd name="adj" fmla="val 10002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68580" tIns="34290" rIns="68580" bIns="3429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900" b="1" dirty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itchFamily="34" charset="0"/>
              </a:rPr>
              <a:t>I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1912938" y="4084815"/>
            <a:ext cx="6324600" cy="46672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100" b="1" dirty="0" smtClean="0">
                <a:latin typeface="Arial Narrow" pitchFamily="34" charset="0"/>
              </a:rPr>
              <a:t>FORMATION</a:t>
            </a:r>
            <a:endParaRPr lang="fr-FR" sz="21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ZoneTexte 65"/>
          <p:cNvSpPr txBox="1">
            <a:spLocks noChangeArrowheads="1"/>
          </p:cNvSpPr>
          <p:nvPr/>
        </p:nvSpPr>
        <p:spPr bwMode="auto">
          <a:xfrm>
            <a:off x="2977258" y="4962154"/>
            <a:ext cx="5003800" cy="3460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" name="Larme 9"/>
          <p:cNvSpPr/>
          <p:nvPr/>
        </p:nvSpPr>
        <p:spPr>
          <a:xfrm rot="2743513">
            <a:off x="1289395" y="4819660"/>
            <a:ext cx="434243" cy="441182"/>
          </a:xfrm>
          <a:prstGeom prst="teardrop">
            <a:avLst>
              <a:gd name="adj" fmla="val 10002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68580" tIns="34290" rIns="68580" bIns="3429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9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itchFamily="34" charset="0"/>
              </a:rPr>
              <a:t>II</a:t>
            </a:r>
            <a:endParaRPr lang="fr-FR" sz="1900" b="1" dirty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912938" y="4856440"/>
            <a:ext cx="6324600" cy="46672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100" b="1" dirty="0" smtClean="0">
                <a:latin typeface="Arial Narrow" pitchFamily="34" charset="0"/>
              </a:rPr>
              <a:t>VULGARISATION</a:t>
            </a:r>
            <a:endParaRPr lang="fr-FR" sz="21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ZoneTexte 65"/>
          <p:cNvSpPr txBox="1">
            <a:spLocks noChangeArrowheads="1"/>
          </p:cNvSpPr>
          <p:nvPr/>
        </p:nvSpPr>
        <p:spPr bwMode="auto">
          <a:xfrm>
            <a:off x="2977258" y="5775232"/>
            <a:ext cx="5003800" cy="3460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" name="Larme 12"/>
          <p:cNvSpPr/>
          <p:nvPr/>
        </p:nvSpPr>
        <p:spPr>
          <a:xfrm rot="2743513">
            <a:off x="1289395" y="5632738"/>
            <a:ext cx="434243" cy="441182"/>
          </a:xfrm>
          <a:prstGeom prst="teardrop">
            <a:avLst>
              <a:gd name="adj" fmla="val 10002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68580" tIns="34290" rIns="68580" bIns="3429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9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itchFamily="34" charset="0"/>
              </a:rPr>
              <a:t>III</a:t>
            </a:r>
            <a:endParaRPr lang="fr-FR" sz="1900" b="1" dirty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1912938" y="5669518"/>
            <a:ext cx="6324600" cy="46672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100" b="1" dirty="0" smtClean="0">
                <a:latin typeface="Arial Narrow" pitchFamily="34" charset="0"/>
              </a:rPr>
              <a:t>CONCLUSION</a:t>
            </a:r>
            <a:endParaRPr lang="fr-FR" sz="21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0996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0" y="3733800"/>
            <a:ext cx="9144000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Arial Narrow" panose="020B0606020202030204" pitchFamily="34" charset="0"/>
              </a:rPr>
              <a:t>1.1 – </a:t>
            </a:r>
            <a:r>
              <a:rPr lang="fr-FR" sz="2000" b="1" dirty="0" smtClean="0">
                <a:latin typeface="Arial Narrow" panose="020B0606020202030204" pitchFamily="34" charset="0"/>
              </a:rPr>
              <a:t>Définition</a:t>
            </a:r>
          </a:p>
          <a:p>
            <a:endParaRPr lang="fr-FR" sz="2000" b="1" dirty="0" smtClean="0">
              <a:latin typeface="Arial Narrow" panose="020B0606020202030204" pitchFamily="34" charset="0"/>
            </a:endParaRPr>
          </a:p>
          <a:p>
            <a:r>
              <a:rPr lang="fr-FR" sz="2000" b="1" dirty="0" smtClean="0">
                <a:latin typeface="Arial Narrow" panose="020B0606020202030204" pitchFamily="34" charset="0"/>
              </a:rPr>
              <a:t>1.2 - Type de formation </a:t>
            </a:r>
          </a:p>
          <a:p>
            <a:r>
              <a:rPr lang="fr-FR" sz="2000" b="1" dirty="0" smtClean="0">
                <a:latin typeface="Arial Narrow" panose="020B0606020202030204" pitchFamily="34" charset="0"/>
              </a:rPr>
              <a:t>	</a:t>
            </a:r>
            <a:r>
              <a:rPr lang="fr-FR" sz="20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Pédagogie / Andragogie</a:t>
            </a:r>
          </a:p>
          <a:p>
            <a:r>
              <a:rPr lang="fr-FR" sz="2000" b="1" dirty="0" smtClean="0">
                <a:latin typeface="Arial Narrow" panose="020B0606020202030204" pitchFamily="34" charset="0"/>
              </a:rPr>
              <a:t>1.3 - Identification  de besoins en formation et en renforcement de capacités techniques 	</a:t>
            </a:r>
            <a:r>
              <a:rPr lang="fr-FR" sz="2000" b="1" dirty="0">
                <a:latin typeface="Arial Narrow" panose="020B0606020202030204" pitchFamily="34" charset="0"/>
              </a:rPr>
              <a:t> </a:t>
            </a:r>
            <a:r>
              <a:rPr lang="fr-FR" sz="2000" b="1" dirty="0" smtClean="0">
                <a:latin typeface="Arial Narrow" panose="020B0606020202030204" pitchFamily="34" charset="0"/>
              </a:rPr>
              <a:t>       </a:t>
            </a:r>
            <a:r>
              <a:rPr lang="fr-FR" sz="20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(</a:t>
            </a:r>
            <a:r>
              <a:rPr lang="fr-FR" sz="2000" b="1" dirty="0">
                <a:solidFill>
                  <a:srgbClr val="0070C0"/>
                </a:solidFill>
                <a:latin typeface="Arial Narrow" panose="020B0606020202030204" pitchFamily="34" charset="0"/>
              </a:rPr>
              <a:t>A</a:t>
            </a:r>
            <a:r>
              <a:rPr lang="fr-FR" sz="20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gents et producteurs</a:t>
            </a:r>
            <a:r>
              <a:rPr lang="fr-FR" sz="2000" b="1" dirty="0" smtClean="0">
                <a:latin typeface="Arial Narrow" panose="020B0606020202030204" pitchFamily="34" charset="0"/>
              </a:rPr>
              <a:t>)</a:t>
            </a:r>
          </a:p>
          <a:p>
            <a:r>
              <a:rPr lang="fr-FR" sz="2000" b="1" dirty="0" smtClean="0">
                <a:latin typeface="Arial Narrow" panose="020B0606020202030204" pitchFamily="34" charset="0"/>
              </a:rPr>
              <a:t>1.4 - Existence de partenaires techniques et financiers</a:t>
            </a:r>
          </a:p>
          <a:p>
            <a:endParaRPr lang="fr-FR" sz="2000" b="1" dirty="0" smtClean="0">
              <a:latin typeface="Arial Narrow" panose="020B0606020202030204" pitchFamily="34" charset="0"/>
            </a:endParaRPr>
          </a:p>
          <a:p>
            <a:r>
              <a:rPr lang="fr-FR" sz="2000" b="1" dirty="0" smtClean="0">
                <a:latin typeface="Arial Narrow" panose="020B0606020202030204" pitchFamily="34" charset="0"/>
              </a:rPr>
              <a:t>1.5 - Identification de formateurs nationaux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8153400" y="6488668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... /…</a:t>
            </a:r>
            <a:endParaRPr lang="fr-FR" dirty="0"/>
          </a:p>
        </p:txBody>
      </p:sp>
      <p:grpSp>
        <p:nvGrpSpPr>
          <p:cNvPr id="6" name="Groupe 5"/>
          <p:cNvGrpSpPr/>
          <p:nvPr/>
        </p:nvGrpSpPr>
        <p:grpSpPr>
          <a:xfrm>
            <a:off x="0" y="3048000"/>
            <a:ext cx="4572000" cy="823494"/>
            <a:chOff x="0" y="3048000"/>
            <a:chExt cx="4572000" cy="823494"/>
          </a:xfrm>
        </p:grpSpPr>
        <p:sp>
          <p:nvSpPr>
            <p:cNvPr id="5" name="Triangle isocèle 4"/>
            <p:cNvSpPr/>
            <p:nvPr/>
          </p:nvSpPr>
          <p:spPr bwMode="auto">
            <a:xfrm rot="8871728">
              <a:off x="354805" y="3247606"/>
              <a:ext cx="357188" cy="623888"/>
            </a:xfrm>
            <a:prstGeom prst="triangle">
              <a:avLst>
                <a:gd name="adj" fmla="val 46170"/>
              </a:avLst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>
                <a:solidFill>
                  <a:prstClr val="white"/>
                </a:solidFill>
                <a:latin typeface="Arial Narrow" pitchFamily="34" charset="0"/>
              </a:endParaRPr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0" y="3048000"/>
              <a:ext cx="4572000" cy="40011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r-FR" sz="2000" b="1" dirty="0" smtClean="0">
                  <a:solidFill>
                    <a:schemeClr val="tx1"/>
                  </a:solidFill>
                </a:rPr>
                <a:t>I. FORMATION</a:t>
              </a:r>
              <a:endParaRPr lang="fr-FR" sz="2000" b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6266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0" y="3276600"/>
            <a:ext cx="9144000" cy="36317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Arial Narrow" panose="020B0606020202030204" pitchFamily="34" charset="0"/>
              </a:rPr>
              <a:t>1.6 - </a:t>
            </a:r>
            <a:r>
              <a:rPr lang="fr-FR" sz="2000" b="1" dirty="0" smtClean="0">
                <a:latin typeface="Arial Narrow" panose="020B0606020202030204" pitchFamily="34" charset="0"/>
              </a:rPr>
              <a:t>Organisation de formations périodiques de formateurs des formateurs</a:t>
            </a:r>
          </a:p>
          <a:p>
            <a:r>
              <a:rPr lang="fr-FR" sz="2000" b="1" dirty="0" smtClean="0">
                <a:latin typeface="Arial Narrow" panose="020B0606020202030204" pitchFamily="34" charset="0"/>
              </a:rPr>
              <a:t>1.7 - Elaboration de supports pédagogiques à usage de formateurs des producteurs</a:t>
            </a:r>
          </a:p>
          <a:p>
            <a:pPr marL="1081088" lvl="2" indent="-265113"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  <a:buClr>
                <a:srgbClr val="FFFFFF"/>
              </a:buClr>
              <a:buBlip>
                <a:blip r:embed="rId2"/>
              </a:buBlip>
            </a:pPr>
            <a:r>
              <a:rPr lang="fr-FR" sz="2200" b="1" dirty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L</a:t>
            </a:r>
            <a:r>
              <a:rPr lang="fr-FR" sz="2200" b="1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ivrets </a:t>
            </a:r>
            <a:r>
              <a:rPr lang="fr-FR" sz="2200" b="1" dirty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(guide pratiques, guide </a:t>
            </a:r>
            <a:r>
              <a:rPr lang="fr-FR" sz="2200" b="1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du formateur, cahier </a:t>
            </a:r>
            <a:r>
              <a:rPr lang="fr-FR" sz="2200" b="1" dirty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du participant)</a:t>
            </a:r>
          </a:p>
          <a:p>
            <a:pPr marL="1081088" lvl="2" indent="-265113"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  <a:buClr>
                <a:srgbClr val="FFFFFF"/>
              </a:buClr>
              <a:buBlip>
                <a:blip r:embed="rId2"/>
              </a:buBlip>
            </a:pPr>
            <a:r>
              <a:rPr lang="fr-FR" sz="2200" b="1" dirty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B</a:t>
            </a:r>
            <a:r>
              <a:rPr lang="fr-FR" sz="2200" b="1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oite </a:t>
            </a:r>
            <a:r>
              <a:rPr lang="fr-FR" sz="2200" b="1" dirty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à images </a:t>
            </a:r>
          </a:p>
          <a:p>
            <a:pPr marL="1081088" lvl="2" indent="-265113"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  <a:buClr>
                <a:srgbClr val="FFFFFF"/>
              </a:buClr>
              <a:buBlip>
                <a:blip r:embed="rId2"/>
              </a:buBlip>
            </a:pPr>
            <a:r>
              <a:rPr lang="fr-FR" sz="2200" b="1" dirty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F</a:t>
            </a:r>
            <a:r>
              <a:rPr lang="fr-FR" sz="2200" b="1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iches </a:t>
            </a:r>
            <a:r>
              <a:rPr lang="fr-FR" sz="2200" b="1" dirty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technico-pédagogiques</a:t>
            </a:r>
          </a:p>
          <a:p>
            <a:pPr marL="1081088" lvl="2" indent="-265113"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  <a:buClr>
                <a:srgbClr val="FFFFFF"/>
              </a:buClr>
              <a:buBlip>
                <a:blip r:embed="rId2"/>
              </a:buBlip>
            </a:pPr>
            <a:r>
              <a:rPr lang="fr-FR" sz="2200" b="1" dirty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F</a:t>
            </a:r>
            <a:r>
              <a:rPr lang="fr-FR" sz="2200" b="1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iches </a:t>
            </a:r>
            <a:r>
              <a:rPr lang="fr-FR" sz="2200" b="1" dirty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technico-économiques</a:t>
            </a:r>
          </a:p>
          <a:p>
            <a:pPr marL="1081088" lvl="2" indent="-265113"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  <a:buClr>
                <a:srgbClr val="FFFFFF"/>
              </a:buClr>
              <a:buBlip>
                <a:blip r:embed="rId2"/>
              </a:buBlip>
            </a:pPr>
            <a:r>
              <a:rPr lang="fr-FR" sz="2200" b="1" dirty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fr-FR" sz="2200" b="1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ffiches </a:t>
            </a:r>
            <a:r>
              <a:rPr lang="fr-FR" sz="2200" b="1" dirty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(format A3 et A4)</a:t>
            </a:r>
          </a:p>
          <a:p>
            <a:r>
              <a:rPr lang="fr-FR" b="1" dirty="0" smtClean="0">
                <a:latin typeface="Arial Narrow" panose="020B0606020202030204" pitchFamily="34" charset="0"/>
              </a:rPr>
              <a:t>1.8 </a:t>
            </a:r>
            <a:r>
              <a:rPr lang="fr-FR" sz="2000" b="1" dirty="0" smtClean="0">
                <a:latin typeface="Arial Narrow" panose="020B0606020202030204" pitchFamily="34" charset="0"/>
              </a:rPr>
              <a:t>- Formation des formateurs de producteurs</a:t>
            </a:r>
          </a:p>
          <a:p>
            <a:pPr marL="1081088" lvl="2" indent="-265113"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  <a:buClr>
                <a:srgbClr val="FFFFFF"/>
              </a:buClr>
              <a:buBlip>
                <a:blip r:embed="rId2"/>
              </a:buBlip>
            </a:pPr>
            <a:r>
              <a:rPr lang="fr-FR" sz="2200" b="1" dirty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En salle </a:t>
            </a:r>
          </a:p>
          <a:p>
            <a:pPr marL="1081088" lvl="2" indent="-265113"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  <a:buClr>
                <a:srgbClr val="FFFFFF"/>
              </a:buClr>
              <a:buBlip>
                <a:blip r:embed="rId2"/>
              </a:buBlip>
            </a:pPr>
            <a:r>
              <a:rPr lang="fr-FR" sz="2200" b="1" dirty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Sur terrain</a:t>
            </a:r>
          </a:p>
        </p:txBody>
      </p:sp>
      <p:grpSp>
        <p:nvGrpSpPr>
          <p:cNvPr id="6" name="Groupe 5"/>
          <p:cNvGrpSpPr/>
          <p:nvPr/>
        </p:nvGrpSpPr>
        <p:grpSpPr>
          <a:xfrm>
            <a:off x="30480" y="2819400"/>
            <a:ext cx="4495800" cy="650771"/>
            <a:chOff x="0" y="2895600"/>
            <a:chExt cx="4495800" cy="650771"/>
          </a:xfrm>
        </p:grpSpPr>
        <p:sp>
          <p:nvSpPr>
            <p:cNvPr id="5" name="Triangle isocèle 4"/>
            <p:cNvSpPr/>
            <p:nvPr/>
          </p:nvSpPr>
          <p:spPr bwMode="auto">
            <a:xfrm rot="8871728">
              <a:off x="187747" y="2985468"/>
              <a:ext cx="216778" cy="560903"/>
            </a:xfrm>
            <a:prstGeom prst="triangle">
              <a:avLst>
                <a:gd name="adj" fmla="val 46170"/>
              </a:avLst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>
                <a:solidFill>
                  <a:prstClr val="white"/>
                </a:solidFill>
                <a:latin typeface="Arial Narrow" pitchFamily="34" charset="0"/>
              </a:endParaRPr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0" y="2895600"/>
              <a:ext cx="4495800" cy="40011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r-FR" sz="2000" b="1" dirty="0" smtClean="0">
                  <a:solidFill>
                    <a:schemeClr val="tx1"/>
                  </a:solidFill>
                </a:rPr>
                <a:t>I</a:t>
              </a:r>
              <a:r>
                <a:rPr lang="fr-FR" b="1" dirty="0" smtClean="0">
                  <a:solidFill>
                    <a:schemeClr val="tx1"/>
                  </a:solidFill>
                </a:rPr>
                <a:t>. </a:t>
              </a:r>
              <a:r>
                <a:rPr lang="fr-FR" sz="2000" b="1" dirty="0" smtClean="0">
                  <a:solidFill>
                    <a:schemeClr val="tx1"/>
                  </a:solidFill>
                </a:rPr>
                <a:t>FORMATION (suite)</a:t>
              </a:r>
              <a:endParaRPr lang="fr-FR" sz="2000" b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3488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0" y="3429000"/>
            <a:ext cx="9144000" cy="34932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2"/>
            <a:endParaRPr lang="fr-FR" b="1" dirty="0">
              <a:latin typeface="Arial Narrow" panose="020B0606020202030204" pitchFamily="34" charset="0"/>
            </a:endParaRPr>
          </a:p>
          <a:p>
            <a:r>
              <a:rPr lang="fr-FR" sz="2000" b="1" dirty="0" smtClean="0">
                <a:latin typeface="Arial Narrow" panose="020B0606020202030204" pitchFamily="34" charset="0"/>
              </a:rPr>
              <a:t>1.9 -</a:t>
            </a:r>
            <a:r>
              <a:rPr lang="fr-FR" b="1" dirty="0" smtClean="0">
                <a:latin typeface="Arial Narrow" panose="020B0606020202030204" pitchFamily="34" charset="0"/>
              </a:rPr>
              <a:t> </a:t>
            </a:r>
            <a:r>
              <a:rPr lang="fr-FR" sz="2000" b="1" dirty="0" smtClean="0">
                <a:latin typeface="Arial Narrow" panose="020B0606020202030204" pitchFamily="34" charset="0"/>
              </a:rPr>
              <a:t>Diffusion des thèmes techniques aux producteurs à travers les outils de vulgarisation</a:t>
            </a:r>
          </a:p>
          <a:p>
            <a:endParaRPr lang="fr-FR" b="1" dirty="0" smtClean="0">
              <a:latin typeface="Arial Narrow" panose="020B0606020202030204" pitchFamily="34" charset="0"/>
            </a:endParaRPr>
          </a:p>
          <a:p>
            <a:r>
              <a:rPr lang="fr-FR" sz="2000" b="1" dirty="0" smtClean="0">
                <a:latin typeface="Arial Narrow" panose="020B0606020202030204" pitchFamily="34" charset="0"/>
              </a:rPr>
              <a:t>1.10</a:t>
            </a:r>
            <a:r>
              <a:rPr lang="fr-FR" b="1" dirty="0" smtClean="0">
                <a:latin typeface="Arial Narrow" panose="020B0606020202030204" pitchFamily="34" charset="0"/>
              </a:rPr>
              <a:t> - </a:t>
            </a:r>
            <a:r>
              <a:rPr lang="fr-FR" sz="2000" b="1" dirty="0" smtClean="0">
                <a:latin typeface="Arial Narrow" panose="020B0606020202030204" pitchFamily="34" charset="0"/>
              </a:rPr>
              <a:t>Suivi post-formation</a:t>
            </a:r>
          </a:p>
          <a:p>
            <a:pPr marL="1081088" lvl="2" indent="-265113"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  <a:buClr>
                <a:srgbClr val="FFFFFF"/>
              </a:buClr>
              <a:buBlip>
                <a:blip r:embed="rId2"/>
              </a:buBlip>
            </a:pPr>
            <a:r>
              <a:rPr lang="fr-FR" sz="2200" b="1" dirty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suivi application (%)</a:t>
            </a:r>
          </a:p>
          <a:p>
            <a:pPr marL="1081088" lvl="2" indent="-265113"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  <a:buClr>
                <a:srgbClr val="FFFFFF"/>
              </a:buClr>
              <a:buBlip>
                <a:blip r:embed="rId2"/>
              </a:buBlip>
            </a:pPr>
            <a:r>
              <a:rPr lang="fr-FR" sz="2200" b="1" dirty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Suivi adoption </a:t>
            </a:r>
            <a:r>
              <a:rPr lang="fr-FR" sz="2200" b="1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(%)</a:t>
            </a:r>
          </a:p>
          <a:p>
            <a:pPr marL="1081088" lvl="2" indent="-265113"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  <a:buClr>
                <a:srgbClr val="FFFFFF"/>
              </a:buClr>
              <a:buBlip>
                <a:blip r:embed="rId2"/>
              </a:buBlip>
            </a:pPr>
            <a:endParaRPr lang="fr-FR" sz="2200" dirty="0">
              <a:latin typeface="Arial Narrow" pitchFamily="34" charset="0"/>
              <a:ea typeface="Calibri" pitchFamily="34" charset="0"/>
              <a:cs typeface="Times New Roman" pitchFamily="18" charset="0"/>
            </a:endParaRPr>
          </a:p>
          <a:p>
            <a:pPr marL="1081088" lvl="2" indent="-265113"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  <a:buClr>
                <a:srgbClr val="FFFFFF"/>
              </a:buClr>
              <a:buBlip>
                <a:blip r:embed="rId2"/>
              </a:buBlip>
            </a:pPr>
            <a:endParaRPr lang="fr-FR" sz="2200" dirty="0" smtClean="0">
              <a:latin typeface="Arial Narrow" pitchFamily="34" charset="0"/>
              <a:ea typeface="Calibri" pitchFamily="34" charset="0"/>
              <a:cs typeface="Times New Roman" pitchFamily="18" charset="0"/>
            </a:endParaRPr>
          </a:p>
          <a:p>
            <a:pPr marL="1081088" lvl="2" indent="-265113"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  <a:buClr>
                <a:srgbClr val="FFFFFF"/>
              </a:buClr>
              <a:buBlip>
                <a:blip r:embed="rId2"/>
              </a:buBlip>
            </a:pPr>
            <a:endParaRPr lang="fr-FR" sz="2200" dirty="0">
              <a:latin typeface="Arial Narrow" pitchFamily="34" charset="0"/>
              <a:ea typeface="Calibri" pitchFamily="34" charset="0"/>
              <a:cs typeface="Times New Roman" pitchFamily="18" charset="0"/>
            </a:endParaRPr>
          </a:p>
          <a:p>
            <a:pPr marL="815975" lvl="2"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  <a:buClr>
                <a:srgbClr val="FFFFFF"/>
              </a:buClr>
            </a:pPr>
            <a:endParaRPr lang="fr-FR" sz="2200" dirty="0">
              <a:latin typeface="Arial Narrow" pitchFamily="34" charset="0"/>
              <a:ea typeface="Calibri" pitchFamily="34" charset="0"/>
              <a:cs typeface="Times New Roman" pitchFamily="18" charset="0"/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0" y="2895600"/>
            <a:ext cx="4495800" cy="782860"/>
            <a:chOff x="0" y="2895600"/>
            <a:chExt cx="4495800" cy="782860"/>
          </a:xfrm>
        </p:grpSpPr>
        <p:sp>
          <p:nvSpPr>
            <p:cNvPr id="4" name="Triangle isocèle 3"/>
            <p:cNvSpPr/>
            <p:nvPr/>
          </p:nvSpPr>
          <p:spPr bwMode="auto">
            <a:xfrm rot="8871728">
              <a:off x="354805" y="3054572"/>
              <a:ext cx="357188" cy="623888"/>
            </a:xfrm>
            <a:prstGeom prst="triangle">
              <a:avLst>
                <a:gd name="adj" fmla="val 46170"/>
              </a:avLst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>
                <a:solidFill>
                  <a:prstClr val="white"/>
                </a:solidFill>
                <a:latin typeface="Arial Narrow" pitchFamily="34" charset="0"/>
              </a:endParaRPr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0" y="2895600"/>
              <a:ext cx="4495800" cy="40011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r-FR" sz="2000" b="1" dirty="0" smtClean="0">
                  <a:solidFill>
                    <a:schemeClr val="tx1"/>
                  </a:solidFill>
                </a:rPr>
                <a:t>I</a:t>
              </a:r>
              <a:r>
                <a:rPr lang="fr-FR" b="1" dirty="0" smtClean="0">
                  <a:solidFill>
                    <a:schemeClr val="tx1"/>
                  </a:solidFill>
                </a:rPr>
                <a:t>. </a:t>
              </a:r>
              <a:r>
                <a:rPr lang="fr-FR" sz="2000" b="1" dirty="0" smtClean="0">
                  <a:solidFill>
                    <a:schemeClr val="tx1"/>
                  </a:solidFill>
                </a:rPr>
                <a:t>FORMATION (suite et fin)</a:t>
              </a:r>
              <a:endParaRPr lang="fr-FR" sz="2000" b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634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3429000"/>
            <a:ext cx="9144000" cy="34778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Arial Narrow" panose="020B0606020202030204" pitchFamily="34" charset="0"/>
              </a:rPr>
              <a:t>2.1 </a:t>
            </a:r>
            <a:r>
              <a:rPr lang="fr-FR" sz="2000" b="1" dirty="0" smtClean="0">
                <a:latin typeface="Arial Narrow" panose="020B0606020202030204" pitchFamily="34" charset="0"/>
              </a:rPr>
              <a:t>- Contexte </a:t>
            </a:r>
          </a:p>
          <a:p>
            <a:r>
              <a:rPr lang="fr-FR" sz="2000" b="1" dirty="0" smtClean="0">
                <a:latin typeface="Arial Narrow" panose="020B0606020202030204" pitchFamily="34" charset="0"/>
              </a:rPr>
              <a:t>2.2 - Définition</a:t>
            </a:r>
          </a:p>
          <a:p>
            <a:endParaRPr lang="fr-FR" sz="2000" b="1" dirty="0" smtClean="0">
              <a:latin typeface="Arial Narrow" panose="020B0606020202030204" pitchFamily="34" charset="0"/>
            </a:endParaRPr>
          </a:p>
          <a:p>
            <a:r>
              <a:rPr lang="fr-FR" sz="2000" b="1" dirty="0" smtClean="0">
                <a:latin typeface="Arial Narrow" panose="020B0606020202030204" pitchFamily="34" charset="0"/>
              </a:rPr>
              <a:t>2.3 - Conception d’une stratégie de conseil agricole</a:t>
            </a:r>
          </a:p>
          <a:p>
            <a:endParaRPr lang="fr-FR" sz="2000" b="1" dirty="0" smtClean="0">
              <a:latin typeface="Arial Narrow" panose="020B0606020202030204" pitchFamily="34" charset="0"/>
            </a:endParaRPr>
          </a:p>
          <a:p>
            <a:r>
              <a:rPr lang="fr-FR" sz="2000" b="1" dirty="0" smtClean="0">
                <a:latin typeface="Arial Narrow" panose="020B0606020202030204" pitchFamily="34" charset="0"/>
              </a:rPr>
              <a:t>2.4 - Mise en place d’un dispositif dédié :</a:t>
            </a:r>
          </a:p>
          <a:p>
            <a:r>
              <a:rPr lang="fr-FR" sz="2000" b="1" dirty="0">
                <a:latin typeface="Arial Narrow" panose="020B0606020202030204" pitchFamily="34" charset="0"/>
              </a:rPr>
              <a:t>(</a:t>
            </a:r>
            <a:r>
              <a:rPr lang="fr-FR" sz="2000" b="1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National, régional, départemental et village</a:t>
            </a:r>
            <a:r>
              <a:rPr lang="fr-FR" sz="2000" b="1" dirty="0" smtClean="0">
                <a:latin typeface="Arial Narrow" panose="020B0606020202030204" pitchFamily="34" charset="0"/>
              </a:rPr>
              <a:t>)</a:t>
            </a:r>
          </a:p>
          <a:p>
            <a:endParaRPr lang="fr-FR" sz="2000" b="1" dirty="0" smtClean="0">
              <a:latin typeface="Arial Narrow" panose="020B0606020202030204" pitchFamily="34" charset="0"/>
            </a:endParaRPr>
          </a:p>
          <a:p>
            <a:r>
              <a:rPr lang="fr-FR" sz="2000" b="1" dirty="0" smtClean="0">
                <a:latin typeface="Arial Narrow" panose="020B0606020202030204" pitchFamily="34" charset="0"/>
              </a:rPr>
              <a:t>2.5 - Elaboration de différents documents de vulgarisation</a:t>
            </a:r>
          </a:p>
          <a:p>
            <a:endParaRPr lang="fr-FR" sz="2000" b="1" dirty="0" smtClean="0">
              <a:latin typeface="Arial Narrow" panose="020B0606020202030204" pitchFamily="34" charset="0"/>
            </a:endParaRPr>
          </a:p>
          <a:p>
            <a:r>
              <a:rPr lang="fr-FR" sz="2000" b="1" dirty="0" smtClean="0">
                <a:latin typeface="Arial Narrow" panose="020B0606020202030204" pitchFamily="34" charset="0"/>
              </a:rPr>
              <a:t>2.6 - Elaboration de différents fiches thématiques</a:t>
            </a:r>
          </a:p>
        </p:txBody>
      </p:sp>
      <p:grpSp>
        <p:nvGrpSpPr>
          <p:cNvPr id="5" name="Groupe 4"/>
          <p:cNvGrpSpPr/>
          <p:nvPr/>
        </p:nvGrpSpPr>
        <p:grpSpPr>
          <a:xfrm>
            <a:off x="21336" y="2971800"/>
            <a:ext cx="4419600" cy="681277"/>
            <a:chOff x="21336" y="2971800"/>
            <a:chExt cx="4419600" cy="681277"/>
          </a:xfrm>
        </p:grpSpPr>
        <p:sp>
          <p:nvSpPr>
            <p:cNvPr id="4" name="Triangle isocèle 3"/>
            <p:cNvSpPr/>
            <p:nvPr/>
          </p:nvSpPr>
          <p:spPr bwMode="auto">
            <a:xfrm rot="8871728">
              <a:off x="354804" y="3029189"/>
              <a:ext cx="357188" cy="623888"/>
            </a:xfrm>
            <a:prstGeom prst="triangle">
              <a:avLst>
                <a:gd name="adj" fmla="val 46170"/>
              </a:avLst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>
                <a:solidFill>
                  <a:prstClr val="white"/>
                </a:solidFill>
                <a:latin typeface="Arial Narrow" pitchFamily="34" charset="0"/>
              </a:endParaRPr>
            </a:p>
          </p:txBody>
        </p:sp>
        <p:sp>
          <p:nvSpPr>
            <p:cNvPr id="3" name="ZoneTexte 2"/>
            <p:cNvSpPr txBox="1"/>
            <p:nvPr/>
          </p:nvSpPr>
          <p:spPr>
            <a:xfrm>
              <a:off x="21336" y="2971800"/>
              <a:ext cx="4419600" cy="40011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r-FR" sz="2000" b="1" dirty="0">
                  <a:solidFill>
                    <a:schemeClr val="tx1"/>
                  </a:solidFill>
                </a:rPr>
                <a:t>II. VULGARISATION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4710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1336" y="3352800"/>
            <a:ext cx="9122664" cy="35009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000" b="1" dirty="0">
                <a:latin typeface="Arial Narrow" panose="020B0606020202030204" pitchFamily="34" charset="0"/>
              </a:rPr>
              <a:t>2.7 - Animation d’outils de vulgarisation </a:t>
            </a:r>
          </a:p>
          <a:p>
            <a:r>
              <a:rPr lang="fr-FR" sz="2000" b="1" dirty="0">
                <a:latin typeface="Arial Narrow" panose="020B0606020202030204" pitchFamily="34" charset="0"/>
              </a:rPr>
              <a:t>(</a:t>
            </a:r>
            <a:r>
              <a:rPr lang="fr-FR" sz="2000" b="1" dirty="0">
                <a:solidFill>
                  <a:srgbClr val="00B0F0"/>
                </a:solidFill>
                <a:latin typeface="Arial Narrow" panose="020B0606020202030204" pitchFamily="34" charset="0"/>
              </a:rPr>
              <a:t>Unité de démonstration, Champ Ecole Paysan, Parcelle démonstration, Formation Village, </a:t>
            </a:r>
            <a:r>
              <a:rPr lang="fr-FR" sz="2000" b="1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radios locales, etc.)</a:t>
            </a:r>
          </a:p>
          <a:p>
            <a:endParaRPr lang="fr-FR" sz="10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r>
              <a:rPr lang="fr-FR" b="1" dirty="0" smtClean="0">
                <a:latin typeface="Arial Narrow" panose="020B0606020202030204" pitchFamily="34" charset="0"/>
              </a:rPr>
              <a:t>2.8 - </a:t>
            </a:r>
            <a:r>
              <a:rPr lang="fr-FR" sz="2000" b="1" dirty="0" smtClean="0">
                <a:latin typeface="Arial Narrow" panose="020B0606020202030204" pitchFamily="34" charset="0"/>
              </a:rPr>
              <a:t>Suivi </a:t>
            </a:r>
            <a:r>
              <a:rPr lang="fr-FR" sz="2000" b="1" dirty="0">
                <a:latin typeface="Arial Narrow" panose="020B0606020202030204" pitchFamily="34" charset="0"/>
              </a:rPr>
              <a:t>des </a:t>
            </a:r>
            <a:r>
              <a:rPr lang="fr-FR" sz="2000" b="1" dirty="0" smtClean="0">
                <a:latin typeface="Arial Narrow" panose="020B0606020202030204" pitchFamily="34" charset="0"/>
              </a:rPr>
              <a:t>applications relatives aux thèmes techniques dispensés</a:t>
            </a:r>
          </a:p>
          <a:p>
            <a:endParaRPr lang="fr-FR" sz="1100" b="1" dirty="0">
              <a:latin typeface="Arial Narrow" panose="020B0606020202030204" pitchFamily="34" charset="0"/>
            </a:endParaRPr>
          </a:p>
          <a:p>
            <a:r>
              <a:rPr lang="fr-FR" b="1" dirty="0" smtClean="0">
                <a:latin typeface="Arial Narrow" panose="020B0606020202030204" pitchFamily="34" charset="0"/>
              </a:rPr>
              <a:t>2.9 - </a:t>
            </a:r>
            <a:r>
              <a:rPr lang="fr-FR" sz="2000" b="1" dirty="0" smtClean="0">
                <a:latin typeface="Arial Narrow" panose="020B0606020202030204" pitchFamily="34" charset="0"/>
              </a:rPr>
              <a:t>Mise </a:t>
            </a:r>
            <a:r>
              <a:rPr lang="fr-FR" sz="2000" b="1" dirty="0">
                <a:latin typeface="Arial Narrow" panose="020B0606020202030204" pitchFamily="34" charset="0"/>
              </a:rPr>
              <a:t>en place d’une base de </a:t>
            </a:r>
            <a:r>
              <a:rPr lang="fr-FR" sz="2000" b="1" dirty="0" smtClean="0">
                <a:latin typeface="Arial Narrow" panose="020B0606020202030204" pitchFamily="34" charset="0"/>
              </a:rPr>
              <a:t>données</a:t>
            </a:r>
          </a:p>
          <a:p>
            <a:endParaRPr lang="fr-FR" sz="1050" b="1" dirty="0">
              <a:latin typeface="Arial Narrow" panose="020B0606020202030204" pitchFamily="34" charset="0"/>
            </a:endParaRPr>
          </a:p>
          <a:p>
            <a:r>
              <a:rPr lang="fr-FR" b="1" dirty="0" smtClean="0">
                <a:latin typeface="Arial Narrow" panose="020B0606020202030204" pitchFamily="34" charset="0"/>
              </a:rPr>
              <a:t>2.10 - </a:t>
            </a:r>
            <a:r>
              <a:rPr lang="fr-FR" sz="2000" b="1" dirty="0" smtClean="0">
                <a:latin typeface="Arial Narrow" panose="020B0606020202030204" pitchFamily="34" charset="0"/>
              </a:rPr>
              <a:t>Coordination </a:t>
            </a:r>
            <a:r>
              <a:rPr lang="fr-FR" sz="2000" b="1" dirty="0">
                <a:latin typeface="Arial Narrow" panose="020B0606020202030204" pitchFamily="34" charset="0"/>
              </a:rPr>
              <a:t>des </a:t>
            </a:r>
            <a:r>
              <a:rPr lang="fr-FR" sz="2000" b="1" dirty="0" smtClean="0">
                <a:latin typeface="Arial Narrow" panose="020B0606020202030204" pitchFamily="34" charset="0"/>
              </a:rPr>
              <a:t>activités</a:t>
            </a:r>
            <a:endParaRPr lang="fr-FR" sz="1200" b="1" dirty="0">
              <a:latin typeface="Arial Narrow" panose="020B0606020202030204" pitchFamily="34" charset="0"/>
            </a:endParaRPr>
          </a:p>
          <a:p>
            <a:pPr marL="1081088" lvl="2" indent="-265113"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  <a:buClr>
                <a:srgbClr val="FFFFFF"/>
              </a:buClr>
              <a:buBlip>
                <a:blip r:embed="rId2"/>
              </a:buBlip>
            </a:pPr>
            <a:r>
              <a:rPr lang="fr-FR" sz="2200" b="1" dirty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Missions d’appui et de contrôle</a:t>
            </a:r>
          </a:p>
          <a:p>
            <a:pPr marL="1081088" lvl="2" indent="-265113"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  <a:buClr>
                <a:srgbClr val="FFFFFF"/>
              </a:buClr>
              <a:buBlip>
                <a:blip r:embed="rId2"/>
              </a:buBlip>
            </a:pPr>
            <a:r>
              <a:rPr lang="fr-FR" sz="2200" b="1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Missions </a:t>
            </a:r>
            <a:r>
              <a:rPr lang="fr-FR" sz="2200" b="1" dirty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d’état d’avancement</a:t>
            </a:r>
          </a:p>
          <a:p>
            <a:pPr marL="1081088" lvl="2" indent="-265113"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  <a:buClr>
                <a:srgbClr val="FFFFFF"/>
              </a:buClr>
              <a:buBlip>
                <a:blip r:embed="rId2"/>
              </a:buBlip>
            </a:pPr>
            <a:r>
              <a:rPr lang="fr-FR" sz="2200" b="1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Missions </a:t>
            </a:r>
            <a:r>
              <a:rPr lang="fr-FR" sz="2200" b="1" dirty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d’évaluation (FIRCA / Conseil du Coton et de l’Anacarde)</a:t>
            </a:r>
          </a:p>
        </p:txBody>
      </p:sp>
      <p:grpSp>
        <p:nvGrpSpPr>
          <p:cNvPr id="5" name="Groupe 4"/>
          <p:cNvGrpSpPr/>
          <p:nvPr/>
        </p:nvGrpSpPr>
        <p:grpSpPr>
          <a:xfrm>
            <a:off x="21336" y="2971800"/>
            <a:ext cx="4419600" cy="671093"/>
            <a:chOff x="21336" y="2971800"/>
            <a:chExt cx="4419600" cy="671093"/>
          </a:xfrm>
        </p:grpSpPr>
        <p:sp>
          <p:nvSpPr>
            <p:cNvPr id="4" name="Triangle isocèle 3"/>
            <p:cNvSpPr/>
            <p:nvPr/>
          </p:nvSpPr>
          <p:spPr bwMode="auto">
            <a:xfrm rot="8871728">
              <a:off x="154692" y="3019005"/>
              <a:ext cx="357188" cy="623888"/>
            </a:xfrm>
            <a:prstGeom prst="triangle">
              <a:avLst>
                <a:gd name="adj" fmla="val 46170"/>
              </a:avLst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>
                <a:solidFill>
                  <a:prstClr val="white"/>
                </a:solidFill>
                <a:latin typeface="Arial Narrow" pitchFamily="34" charset="0"/>
              </a:endParaRPr>
            </a:p>
          </p:txBody>
        </p:sp>
        <p:sp>
          <p:nvSpPr>
            <p:cNvPr id="3" name="ZoneTexte 2"/>
            <p:cNvSpPr txBox="1"/>
            <p:nvPr/>
          </p:nvSpPr>
          <p:spPr>
            <a:xfrm>
              <a:off x="21336" y="2971800"/>
              <a:ext cx="4419600" cy="40011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r-FR" b="1" dirty="0">
                  <a:solidFill>
                    <a:schemeClr val="tx1"/>
                  </a:solidFill>
                </a:rPr>
                <a:t>II</a:t>
              </a:r>
              <a:r>
                <a:rPr lang="fr-FR" sz="2000" b="1" dirty="0">
                  <a:solidFill>
                    <a:schemeClr val="tx1"/>
                  </a:solidFill>
                </a:rPr>
                <a:t>. </a:t>
              </a:r>
              <a:r>
                <a:rPr lang="fr-FR" sz="2000" b="1" dirty="0" smtClean="0">
                  <a:solidFill>
                    <a:schemeClr val="tx1"/>
                  </a:solidFill>
                </a:rPr>
                <a:t>VULGARISATION </a:t>
              </a:r>
              <a:r>
                <a:rPr lang="fr-FR" sz="2000" b="1" dirty="0">
                  <a:solidFill>
                    <a:schemeClr val="tx1"/>
                  </a:solidFill>
                </a:rPr>
                <a:t>(suite et fin</a:t>
              </a:r>
              <a:r>
                <a:rPr lang="fr-FR" sz="2000" b="1" dirty="0" smtClean="0">
                  <a:solidFill>
                    <a:schemeClr val="tx1"/>
                  </a:solidFill>
                </a:rPr>
                <a:t>)</a:t>
              </a:r>
              <a:endParaRPr lang="fr-FR" sz="2000" b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2783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0" y="3124200"/>
            <a:ext cx="4495800" cy="823494"/>
            <a:chOff x="0" y="3124200"/>
            <a:chExt cx="4495800" cy="823494"/>
          </a:xfrm>
        </p:grpSpPr>
        <p:sp>
          <p:nvSpPr>
            <p:cNvPr id="3" name="Triangle isocèle 2"/>
            <p:cNvSpPr/>
            <p:nvPr/>
          </p:nvSpPr>
          <p:spPr bwMode="auto">
            <a:xfrm rot="8871728">
              <a:off x="354805" y="3323806"/>
              <a:ext cx="357188" cy="623888"/>
            </a:xfrm>
            <a:prstGeom prst="triangle">
              <a:avLst>
                <a:gd name="adj" fmla="val 46170"/>
              </a:avLst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>
                <a:solidFill>
                  <a:prstClr val="white"/>
                </a:solidFill>
                <a:latin typeface="Arial Narrow" pitchFamily="34" charset="0"/>
              </a:endParaRPr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0" y="3124200"/>
              <a:ext cx="4495800" cy="40011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r-FR" sz="2000" b="1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III. CONCLUSION</a:t>
              </a:r>
              <a:endParaRPr lang="fr-FR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74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524000" y="3810000"/>
            <a:ext cx="5486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Narrow" panose="020B0606020202030204" pitchFamily="34" charset="0"/>
              </a:rPr>
              <a:t>MERCI POUR VOTRE AIMABLE ATTENTION</a:t>
            </a:r>
            <a:endParaRPr lang="fr-FR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22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272</Words>
  <Application>Microsoft Office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Narrow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ACA-Comms</dc:creator>
  <cp:lastModifiedBy>AdminSNV</cp:lastModifiedBy>
  <cp:revision>35</cp:revision>
  <dcterms:created xsi:type="dcterms:W3CDTF">2018-05-23T15:52:17Z</dcterms:created>
  <dcterms:modified xsi:type="dcterms:W3CDTF">2018-06-20T21:49:24Z</dcterms:modified>
</cp:coreProperties>
</file>