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pic>
        <p:nvPicPr>
          <p:cNvPr id="1026" name="95F73A85-1EE7-4585-A375-6EEF8D2D30B9" descr="8408437F-C7D8-407D-A57E-2F378D83AB5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3" y="0"/>
            <a:ext cx="9035877" cy="292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334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7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3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5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4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78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0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7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AF431-5F91-46D0-B7BB-A763A69C29CA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0E44A-F5BB-4545-A7D8-82D298BABFF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0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kalo.com/contact-en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200400"/>
            <a:ext cx="7848600" cy="2819400"/>
          </a:xfrm>
        </p:spPr>
        <p:txBody>
          <a:bodyPr>
            <a:normAutofit fontScale="25000" lnSpcReduction="20000"/>
          </a:bodyPr>
          <a:lstStyle/>
          <a:p>
            <a:r>
              <a:rPr lang="fr-FR" sz="14400" b="1" dirty="0" err="1">
                <a:solidFill>
                  <a:schemeClr val="tx1"/>
                </a:solidFill>
              </a:rPr>
              <a:t>Analysis</a:t>
            </a:r>
            <a:r>
              <a:rPr lang="fr-FR" sz="14400" b="1" dirty="0">
                <a:solidFill>
                  <a:schemeClr val="tx1"/>
                </a:solidFill>
              </a:rPr>
              <a:t> of the Global Cashew </a:t>
            </a:r>
            <a:r>
              <a:rPr lang="fr-FR" sz="14400" b="1" dirty="0" err="1">
                <a:solidFill>
                  <a:schemeClr val="tx1"/>
                </a:solidFill>
              </a:rPr>
              <a:t>sector</a:t>
            </a:r>
            <a:r>
              <a:rPr lang="fr-FR" sz="14400" b="1" dirty="0">
                <a:solidFill>
                  <a:schemeClr val="tx1"/>
                </a:solidFill>
              </a:rPr>
              <a:t>, </a:t>
            </a:r>
          </a:p>
          <a:p>
            <a:r>
              <a:rPr lang="fr-FR" sz="14400" b="1" dirty="0" err="1">
                <a:solidFill>
                  <a:schemeClr val="tx1"/>
                </a:solidFill>
              </a:rPr>
              <a:t>with</a:t>
            </a:r>
            <a:r>
              <a:rPr lang="fr-FR" sz="14400" b="1" dirty="0">
                <a:solidFill>
                  <a:schemeClr val="tx1"/>
                </a:solidFill>
              </a:rPr>
              <a:t> </a:t>
            </a:r>
            <a:r>
              <a:rPr lang="fr-FR" sz="14400" b="1" dirty="0" err="1">
                <a:solidFill>
                  <a:schemeClr val="tx1"/>
                </a:solidFill>
              </a:rPr>
              <a:t>emphasis</a:t>
            </a:r>
            <a:r>
              <a:rPr lang="fr-FR" sz="14400" b="1" dirty="0">
                <a:solidFill>
                  <a:schemeClr val="tx1"/>
                </a:solidFill>
              </a:rPr>
              <a:t> on the sahel </a:t>
            </a:r>
            <a:r>
              <a:rPr lang="fr-FR" sz="14400" b="1" dirty="0" err="1">
                <a:solidFill>
                  <a:schemeClr val="tx1"/>
                </a:solidFill>
              </a:rPr>
              <a:t>region</a:t>
            </a:r>
            <a:endParaRPr lang="fr-FR" sz="14400" b="1" dirty="0">
              <a:solidFill>
                <a:schemeClr val="tx1"/>
              </a:solidFill>
            </a:endParaRPr>
          </a:p>
          <a:p>
            <a:endParaRPr lang="fr-FR" sz="14400" b="1" dirty="0">
              <a:solidFill>
                <a:schemeClr val="tx1"/>
              </a:solidFill>
            </a:endParaRPr>
          </a:p>
          <a:p>
            <a:r>
              <a:rPr lang="fr-FR" sz="14400" b="1" dirty="0">
                <a:solidFill>
                  <a:schemeClr val="tx1"/>
                </a:solidFill>
              </a:rPr>
              <a:t>Mary </a:t>
            </a:r>
            <a:r>
              <a:rPr lang="fr-FR" sz="14400" b="1" dirty="0" err="1">
                <a:solidFill>
                  <a:schemeClr val="tx1"/>
                </a:solidFill>
              </a:rPr>
              <a:t>Adzanyo</a:t>
            </a:r>
            <a:r>
              <a:rPr lang="fr-FR" sz="14400" b="1" dirty="0">
                <a:solidFill>
                  <a:schemeClr val="tx1"/>
                </a:solidFill>
              </a:rPr>
              <a:t>; GIZ/</a:t>
            </a:r>
            <a:r>
              <a:rPr lang="fr-FR" sz="14400" b="1" dirty="0" err="1">
                <a:solidFill>
                  <a:schemeClr val="tx1"/>
                </a:solidFill>
              </a:rPr>
              <a:t>ComCashew</a:t>
            </a:r>
            <a:endParaRPr lang="fr-FR" sz="14400" b="1" dirty="0">
              <a:solidFill>
                <a:schemeClr val="tx1"/>
              </a:solidFill>
            </a:endParaRPr>
          </a:p>
          <a:p>
            <a:r>
              <a:rPr lang="fr-FR" sz="14400" b="1" dirty="0">
                <a:solidFill>
                  <a:schemeClr val="tx1"/>
                </a:solidFill>
              </a:rPr>
              <a:t>21 juin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92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3C4311-C532-4077-8237-E06F1729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I" dirty="0"/>
              <a:t>Objective of the session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F52B4F-F4F0-40EA-AFD7-6C01E6827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objective of this session is to provide a general overview of the cashew sector while focusing on the Sahel region</a:t>
            </a:r>
          </a:p>
          <a:p>
            <a:r>
              <a:rPr lang="en-US" dirty="0"/>
              <a:t>Overall state of the cashew sector</a:t>
            </a:r>
          </a:p>
          <a:p>
            <a:r>
              <a:rPr lang="en-US" dirty="0"/>
              <a:t>The presentation covers an analysis of the Sahel region's cashew sector reflecting the best measures that the region can take for an organized, dynamic and competitive market</a:t>
            </a:r>
            <a:endParaRPr lang="fr-CI" dirty="0"/>
          </a:p>
        </p:txBody>
      </p:sp>
    </p:spTree>
    <p:extLst>
      <p:ext uri="{BB962C8B-B14F-4D97-AF65-F5344CB8AC3E}">
        <p14:creationId xmlns:p14="http://schemas.microsoft.com/office/powerpoint/2010/main" val="491228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0FBD57-DCCC-40CB-87CC-7C9346FFF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I" dirty="0"/>
              <a:t>Mr. </a:t>
            </a:r>
            <a:r>
              <a:rPr lang="fr-CI" dirty="0" err="1"/>
              <a:t>Sansan</a:t>
            </a:r>
            <a:r>
              <a:rPr lang="fr-CI" dirty="0"/>
              <a:t> Hien 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6F753A-3465-4C0B-9E56-B72461EDE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0" y="1600200"/>
            <a:ext cx="7620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Current position </a:t>
            </a:r>
            <a:r>
              <a:rPr lang="en-US" sz="3200" dirty="0"/>
              <a:t>:</a:t>
            </a:r>
          </a:p>
          <a:p>
            <a:r>
              <a:rPr lang="en-US" sz="3200" dirty="0"/>
              <a:t>National analyst of agricultural markets of Burkina Faso’s for </a:t>
            </a:r>
            <a:r>
              <a:rPr lang="en-US" sz="3200" dirty="0" err="1"/>
              <a:t>n'kalô</a:t>
            </a:r>
            <a:r>
              <a:rPr lang="en-US" sz="3200" dirty="0"/>
              <a:t> service,</a:t>
            </a:r>
            <a:br>
              <a:rPr lang="en-US" sz="3200" dirty="0"/>
            </a:br>
            <a:r>
              <a:rPr lang="en-US" sz="3200" dirty="0">
                <a:hlinkClick r:id="rId2"/>
              </a:rPr>
              <a:t>https://www.nkalo.com/contact-en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Focal Person &amp; Monitoring-Evaluation expert of the RESIST Program,</a:t>
            </a:r>
            <a:br>
              <a:rPr lang="en-US" sz="3200" dirty="0"/>
            </a:br>
            <a:r>
              <a:rPr lang="en-US" sz="3200" dirty="0"/>
              <a:t>Structure: NITIDAE ex RONGEAD</a:t>
            </a:r>
          </a:p>
        </p:txBody>
      </p:sp>
    </p:spTree>
    <p:extLst>
      <p:ext uri="{BB962C8B-B14F-4D97-AF65-F5344CB8AC3E}">
        <p14:creationId xmlns:p14="http://schemas.microsoft.com/office/powerpoint/2010/main" val="729929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D323F4-266A-42D8-99A6-35EFF7ED5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I" dirty="0"/>
              <a:t>Timeline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1EC0D5-E2A1-44B3-9043-F6BBB4823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I" sz="3600" dirty="0"/>
              <a:t>5 minutes introduction</a:t>
            </a:r>
          </a:p>
          <a:p>
            <a:r>
              <a:rPr lang="fr-CI" sz="3600" dirty="0"/>
              <a:t>30 minutes </a:t>
            </a:r>
            <a:r>
              <a:rPr lang="fr-CI" sz="3600" dirty="0" err="1"/>
              <a:t>presentation</a:t>
            </a:r>
            <a:endParaRPr lang="fr-CI" sz="3600" dirty="0"/>
          </a:p>
          <a:p>
            <a:r>
              <a:rPr lang="fr-CI" sz="3600" dirty="0"/>
              <a:t>35 minutes for questions: </a:t>
            </a:r>
            <a:r>
              <a:rPr lang="fr-CI" sz="3600" dirty="0" err="1"/>
              <a:t>moderator</a:t>
            </a:r>
            <a:r>
              <a:rPr lang="fr-CI" sz="3600" dirty="0"/>
              <a:t> and speaker</a:t>
            </a:r>
          </a:p>
          <a:p>
            <a:r>
              <a:rPr lang="fr-FR" sz="3600" dirty="0"/>
              <a:t>5 minutes for conclusion and </a:t>
            </a:r>
            <a:r>
              <a:rPr lang="fr-FR" sz="3600" dirty="0" err="1"/>
              <a:t>closure</a:t>
            </a:r>
            <a:r>
              <a:rPr lang="fr-FR" sz="3600" dirty="0"/>
              <a:t> of the session</a:t>
            </a:r>
            <a:endParaRPr lang="fr-CI" sz="3600" dirty="0"/>
          </a:p>
        </p:txBody>
      </p:sp>
    </p:spTree>
    <p:extLst>
      <p:ext uri="{BB962C8B-B14F-4D97-AF65-F5344CB8AC3E}">
        <p14:creationId xmlns:p14="http://schemas.microsoft.com/office/powerpoint/2010/main" val="15836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124</Words>
  <Application>Microsoft Office PowerPoint</Application>
  <PresentationFormat>Affichage à l'écran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Présentation PowerPoint</vt:lpstr>
      <vt:lpstr>Objective of the session</vt:lpstr>
      <vt:lpstr>Mr. Sansan Hien </vt:lpstr>
      <vt:lpstr>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ACA-Comms</dc:creator>
  <cp:lastModifiedBy>Adzanyo, Mary GIZ CI</cp:lastModifiedBy>
  <cp:revision>25</cp:revision>
  <dcterms:created xsi:type="dcterms:W3CDTF">2018-05-23T15:52:17Z</dcterms:created>
  <dcterms:modified xsi:type="dcterms:W3CDTF">2018-06-21T07:20:44Z</dcterms:modified>
</cp:coreProperties>
</file>