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321" r:id="rId2"/>
    <p:sldId id="302" r:id="rId3"/>
    <p:sldId id="279" r:id="rId4"/>
    <p:sldId id="312" r:id="rId5"/>
    <p:sldId id="294" r:id="rId6"/>
    <p:sldId id="303" r:id="rId7"/>
    <p:sldId id="300" r:id="rId8"/>
    <p:sldId id="304" r:id="rId9"/>
    <p:sldId id="309" r:id="rId10"/>
    <p:sldId id="314" r:id="rId11"/>
    <p:sldId id="315" r:id="rId12"/>
    <p:sldId id="306" r:id="rId13"/>
    <p:sldId id="317" r:id="rId14"/>
    <p:sldId id="311" r:id="rId15"/>
    <p:sldId id="313" r:id="rId16"/>
    <p:sldId id="310" r:id="rId17"/>
    <p:sldId id="320" r:id="rId18"/>
    <p:sldId id="275" r:id="rId19"/>
  </p:sldIdLst>
  <p:sldSz cx="9144000" cy="6858000" type="screen4x3"/>
  <p:notesSz cx="6761163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xx" initials="x" lastIdx="1" clrIdx="0"/>
  <p:cmAuthor id="1" name="MINOUNGOU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60"/>
  </p:normalViewPr>
  <p:slideViewPr>
    <p:cSldViewPr>
      <p:cViewPr varScale="1">
        <p:scale>
          <a:sx n="67" d="100"/>
          <a:sy n="67" d="100"/>
        </p:scale>
        <p:origin x="139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153B4-24E0-48E1-9CF5-C6CDA633DA18}" type="datetimeFigureOut">
              <a:rPr lang="fr-FR" smtClean="0"/>
              <a:t>22/06/2018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FA3AB-E81D-4FE3-9746-0505DF512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6656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B3815-73A3-4437-A482-44C0346576FF}" type="datetimeFigureOut">
              <a:rPr lang="fr-FR" smtClean="0"/>
              <a:pPr/>
              <a:t>22/06/2018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2279-3022-4210-8FF8-B5C14EE63CF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445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B3815-73A3-4437-A482-44C0346576FF}" type="datetimeFigureOut">
              <a:rPr lang="fr-FR" smtClean="0"/>
              <a:pPr/>
              <a:t>22/06/2018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2279-3022-4210-8FF8-B5C14EE63CF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7941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B3815-73A3-4437-A482-44C0346576FF}" type="datetimeFigureOut">
              <a:rPr lang="fr-FR" smtClean="0"/>
              <a:pPr/>
              <a:t>22/06/2018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2279-3022-4210-8FF8-B5C14EE63CF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92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B3815-73A3-4437-A482-44C0346576FF}" type="datetimeFigureOut">
              <a:rPr lang="fr-FR" smtClean="0"/>
              <a:pPr/>
              <a:t>22/06/2018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2279-3022-4210-8FF8-B5C14EE63CF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74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B3815-73A3-4437-A482-44C0346576FF}" type="datetimeFigureOut">
              <a:rPr lang="fr-FR" smtClean="0"/>
              <a:pPr/>
              <a:t>22/06/2018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2279-3022-4210-8FF8-B5C14EE63CF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40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B3815-73A3-4437-A482-44C0346576FF}" type="datetimeFigureOut">
              <a:rPr lang="fr-FR" smtClean="0"/>
              <a:pPr/>
              <a:t>22/06/2018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2279-3022-4210-8FF8-B5C14EE63CF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34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B3815-73A3-4437-A482-44C0346576FF}" type="datetimeFigureOut">
              <a:rPr lang="fr-FR" smtClean="0"/>
              <a:pPr/>
              <a:t>22/06/2018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2279-3022-4210-8FF8-B5C14EE63CF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406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B3815-73A3-4437-A482-44C0346576FF}" type="datetimeFigureOut">
              <a:rPr lang="fr-FR" smtClean="0"/>
              <a:pPr/>
              <a:t>22/06/2018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2279-3022-4210-8FF8-B5C14EE63CF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469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B3815-73A3-4437-A482-44C0346576FF}" type="datetimeFigureOut">
              <a:rPr lang="fr-FR" smtClean="0"/>
              <a:pPr/>
              <a:t>22/06/2018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2279-3022-4210-8FF8-B5C14EE63CF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065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B3815-73A3-4437-A482-44C0346576FF}" type="datetimeFigureOut">
              <a:rPr lang="fr-FR" smtClean="0"/>
              <a:pPr/>
              <a:t>22/06/2018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2279-3022-4210-8FF8-B5C14EE63CF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76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B3815-73A3-4437-A482-44C0346576FF}" type="datetimeFigureOut">
              <a:rPr lang="fr-FR" smtClean="0"/>
              <a:pPr/>
              <a:t>22/06/2018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2279-3022-4210-8FF8-B5C14EE63CF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96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B3815-73A3-4437-A482-44C0346576FF}" type="datetimeFigureOut">
              <a:rPr lang="fr-FR" smtClean="0"/>
              <a:pPr/>
              <a:t>22/06/2018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82279-3022-4210-8FF8-B5C14EE63CF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56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1" y="3647150"/>
            <a:ext cx="7963222" cy="1752600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002060"/>
                </a:solidFill>
              </a:rPr>
              <a:t>«</a:t>
            </a:r>
            <a:r>
              <a:rPr lang="fr-FR" dirty="0" smtClean="0">
                <a:solidFill>
                  <a:srgbClr val="002060"/>
                </a:solidFill>
              </a:rPr>
              <a:t> </a:t>
            </a:r>
            <a:r>
              <a:rPr lang="fr-FR" b="1" dirty="0" smtClean="0">
                <a:solidFill>
                  <a:srgbClr val="002060"/>
                </a:solidFill>
              </a:rPr>
              <a:t>Facilités et opportunités de financement offertes par </a:t>
            </a:r>
            <a:r>
              <a:rPr lang="fr-FR" b="1" dirty="0" err="1" smtClean="0">
                <a:solidFill>
                  <a:srgbClr val="002060"/>
                </a:solidFill>
              </a:rPr>
              <a:t>Coris</a:t>
            </a:r>
            <a:r>
              <a:rPr lang="fr-FR" b="1" dirty="0" smtClean="0">
                <a:solidFill>
                  <a:srgbClr val="002060"/>
                </a:solidFill>
              </a:rPr>
              <a:t> Bank International aux acteurs du secteur </a:t>
            </a:r>
            <a:r>
              <a:rPr lang="fr-FR" b="1" dirty="0">
                <a:solidFill>
                  <a:srgbClr val="002060"/>
                </a:solidFill>
              </a:rPr>
              <a:t>agroindustriel »</a:t>
            </a:r>
          </a:p>
        </p:txBody>
      </p:sp>
      <p:sp>
        <p:nvSpPr>
          <p:cNvPr id="4" name="Double vague 3"/>
          <p:cNvSpPr/>
          <p:nvPr/>
        </p:nvSpPr>
        <p:spPr>
          <a:xfrm>
            <a:off x="161194" y="6311261"/>
            <a:ext cx="8587270" cy="428625"/>
          </a:xfrm>
          <a:prstGeom prst="doubleWave">
            <a:avLst>
              <a:gd name="adj1" fmla="val 12500"/>
              <a:gd name="adj2" fmla="val -137"/>
            </a:avLst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5" name="Organigramme : Délai 4"/>
          <p:cNvSpPr/>
          <p:nvPr/>
        </p:nvSpPr>
        <p:spPr>
          <a:xfrm rot="10800000">
            <a:off x="8604447" y="20568"/>
            <a:ext cx="539550" cy="6858000"/>
          </a:xfrm>
          <a:prstGeom prst="flowChartDelay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6561759" y="6321958"/>
            <a:ext cx="1970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Juin 2018</a:t>
            </a:r>
            <a:endParaRPr lang="fr-FR" b="1" dirty="0">
              <a:solidFill>
                <a:srgbClr val="00B05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9" y="64265"/>
            <a:ext cx="1796437" cy="1007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re 1"/>
          <p:cNvSpPr txBox="1">
            <a:spLocks/>
          </p:cNvSpPr>
          <p:nvPr/>
        </p:nvSpPr>
        <p:spPr>
          <a:xfrm>
            <a:off x="251521" y="1329938"/>
            <a:ext cx="8280920" cy="159500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b="1" dirty="0" smtClean="0">
              <a:solidFill>
                <a:schemeClr val="tx2"/>
              </a:solidFill>
            </a:endParaRPr>
          </a:p>
          <a:p>
            <a:r>
              <a:rPr lang="fr-FR" b="1" dirty="0" smtClean="0">
                <a:solidFill>
                  <a:schemeClr val="tx2"/>
                </a:solidFill>
              </a:rPr>
              <a:t>L’ACCÈS </a:t>
            </a:r>
            <a:r>
              <a:rPr lang="fr-FR" b="1" dirty="0">
                <a:solidFill>
                  <a:schemeClr val="tx2"/>
                </a:solidFill>
              </a:rPr>
              <a:t>AU FINANCEMENT PAR LES ENTREPRISES AGRICOLES ET AGRO-INDUSTRIELLES </a:t>
            </a:r>
            <a:br>
              <a:rPr lang="fr-FR" b="1" dirty="0">
                <a:solidFill>
                  <a:schemeClr val="tx2"/>
                </a:solidFill>
              </a:rPr>
            </a:b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39645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1544" y="1059400"/>
            <a:ext cx="8568952" cy="7134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b="1" dirty="0" smtClean="0"/>
              <a:t>2. </a:t>
            </a:r>
            <a:r>
              <a:rPr lang="fr-FR" b="1" dirty="0"/>
              <a:t>Les opportunités de financement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9" y="64264"/>
            <a:ext cx="1367809" cy="935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ouble vague 7"/>
          <p:cNvSpPr/>
          <p:nvPr/>
        </p:nvSpPr>
        <p:spPr>
          <a:xfrm>
            <a:off x="60919" y="6429375"/>
            <a:ext cx="8729577" cy="428625"/>
          </a:xfrm>
          <a:prstGeom prst="doubleWave">
            <a:avLst>
              <a:gd name="adj1" fmla="val 12500"/>
              <a:gd name="adj2" fmla="val -137"/>
            </a:avLst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Organigramme : Délai 8"/>
          <p:cNvSpPr/>
          <p:nvPr/>
        </p:nvSpPr>
        <p:spPr>
          <a:xfrm rot="10800000">
            <a:off x="8790496" y="0"/>
            <a:ext cx="258042" cy="6858000"/>
          </a:xfrm>
          <a:prstGeom prst="flowChartDelay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274635" y="2060847"/>
            <a:ext cx="8401821" cy="4368527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fr-FR" sz="6000" b="1" dirty="0" smtClean="0"/>
              <a:t>C. </a:t>
            </a:r>
            <a:r>
              <a:rPr lang="fr-FR" sz="6000" b="1" u="sng" dirty="0"/>
              <a:t>Des partenariats pour conforter </a:t>
            </a:r>
            <a:r>
              <a:rPr lang="fr-FR" sz="6000" b="1" u="sng" dirty="0" smtClean="0"/>
              <a:t>notre action</a:t>
            </a:r>
          </a:p>
          <a:p>
            <a:pPr algn="just">
              <a:buNone/>
            </a:pPr>
            <a:r>
              <a:rPr lang="fr-FR" sz="3600" b="1" dirty="0" smtClean="0"/>
              <a:t> </a:t>
            </a:r>
            <a:endParaRPr lang="fr-FR" sz="4000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5100" b="1" dirty="0" smtClean="0">
                <a:solidFill>
                  <a:prstClr val="black"/>
                </a:solidFill>
              </a:rPr>
              <a:t>Des Fonds </a:t>
            </a:r>
            <a:r>
              <a:rPr lang="fr-FR" sz="5100" b="1" dirty="0">
                <a:solidFill>
                  <a:prstClr val="black"/>
                </a:solidFill>
              </a:rPr>
              <a:t>de garantie </a:t>
            </a:r>
            <a:r>
              <a:rPr lang="fr-FR" sz="5100" b="1" dirty="0" smtClean="0">
                <a:solidFill>
                  <a:prstClr val="black"/>
                </a:solidFill>
              </a:rPr>
              <a:t>pour le partage de </a:t>
            </a:r>
            <a:r>
              <a:rPr lang="fr-FR" sz="5100" b="1" dirty="0">
                <a:solidFill>
                  <a:prstClr val="black"/>
                </a:solidFill>
              </a:rPr>
              <a:t>risques </a:t>
            </a:r>
            <a:r>
              <a:rPr lang="fr-FR" sz="5100" b="1" dirty="0" smtClean="0">
                <a:solidFill>
                  <a:prstClr val="black"/>
                </a:solidFill>
              </a:rPr>
              <a:t>: </a:t>
            </a:r>
            <a:r>
              <a:rPr lang="fr-FR" sz="5100" b="1" dirty="0">
                <a:solidFill>
                  <a:prstClr val="black"/>
                </a:solidFill>
              </a:rPr>
              <a:t>AGF, </a:t>
            </a:r>
            <a:r>
              <a:rPr lang="fr-FR" sz="5100" b="1" dirty="0" smtClean="0">
                <a:solidFill>
                  <a:prstClr val="black"/>
                </a:solidFill>
              </a:rPr>
              <a:t>DCA/USAID</a:t>
            </a:r>
            <a:r>
              <a:rPr lang="fr-FR" sz="5100" b="1" dirty="0">
                <a:solidFill>
                  <a:prstClr val="black"/>
                </a:solidFill>
              </a:rPr>
              <a:t>, SOFIGIB, </a:t>
            </a:r>
            <a:r>
              <a:rPr lang="fr-FR" sz="5100" b="1" dirty="0" smtClean="0">
                <a:solidFill>
                  <a:prstClr val="black"/>
                </a:solidFill>
              </a:rPr>
              <a:t>GARI, PAERIZ, IAM;</a:t>
            </a:r>
            <a:endParaRPr lang="fr-FR" sz="5100" b="1" dirty="0">
              <a:solidFill>
                <a:prstClr val="black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fr-FR" sz="5100" b="1" dirty="0">
              <a:solidFill>
                <a:prstClr val="black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5100" b="1" dirty="0" smtClean="0">
                <a:solidFill>
                  <a:prstClr val="black"/>
                </a:solidFill>
              </a:rPr>
              <a:t>Pour le renforcement des capacités managériales et de gestion comptable et financière des acteurs : Coopération </a:t>
            </a:r>
            <a:r>
              <a:rPr lang="fr-FR" sz="5100" b="1" dirty="0">
                <a:solidFill>
                  <a:prstClr val="black"/>
                </a:solidFill>
              </a:rPr>
              <a:t>Suisse, Afrique </a:t>
            </a:r>
            <a:r>
              <a:rPr lang="fr-FR" sz="5100" b="1" dirty="0" smtClean="0">
                <a:solidFill>
                  <a:prstClr val="black"/>
                </a:solidFill>
              </a:rPr>
              <a:t>Verte/APROSA, PDA/GIZ, Trade-Hub, etc</a:t>
            </a:r>
            <a:r>
              <a:rPr lang="fr-FR" sz="5100" b="1" dirty="0">
                <a:solidFill>
                  <a:prstClr val="black"/>
                </a:solidFill>
              </a:rPr>
              <a:t>.</a:t>
            </a:r>
            <a:endParaRPr lang="fr-FR" sz="5100" dirty="0">
              <a:solidFill>
                <a:prstClr val="black"/>
              </a:solidFill>
            </a:endParaRPr>
          </a:p>
          <a:p>
            <a:pPr lvl="0" algn="just">
              <a:buNone/>
            </a:pPr>
            <a:endParaRPr lang="fr-FR" sz="47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00826" y="6488668"/>
            <a:ext cx="1085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b="1" dirty="0" smtClean="0">
                <a:solidFill>
                  <a:srgbClr val="00B050"/>
                </a:solidFill>
              </a:rPr>
              <a:t>Juin 2018</a:t>
            </a:r>
            <a:endParaRPr lang="fr-F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2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1544" y="1059400"/>
            <a:ext cx="8568952" cy="8574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b="1" dirty="0"/>
              <a:t>3</a:t>
            </a:r>
            <a:r>
              <a:rPr lang="fr-FR" b="1" dirty="0" smtClean="0"/>
              <a:t>. Les facilités de financement</a:t>
            </a:r>
            <a:endParaRPr lang="fr-FR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9" y="64264"/>
            <a:ext cx="1367809" cy="935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ouble vague 7"/>
          <p:cNvSpPr/>
          <p:nvPr/>
        </p:nvSpPr>
        <p:spPr>
          <a:xfrm>
            <a:off x="179512" y="6429375"/>
            <a:ext cx="8530402" cy="428625"/>
          </a:xfrm>
          <a:prstGeom prst="doubleWave">
            <a:avLst>
              <a:gd name="adj1" fmla="val 12500"/>
              <a:gd name="adj2" fmla="val -137"/>
            </a:avLst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Organigramme : Délai 8"/>
          <p:cNvSpPr/>
          <p:nvPr/>
        </p:nvSpPr>
        <p:spPr>
          <a:xfrm rot="10800000">
            <a:off x="8790496" y="0"/>
            <a:ext cx="258042" cy="6858000"/>
          </a:xfrm>
          <a:prstGeom prst="flowChartDelay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274635" y="2204864"/>
            <a:ext cx="8435279" cy="4104456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fr-FR" sz="2800" b="1" dirty="0" smtClean="0"/>
              <a:t> </a:t>
            </a:r>
            <a:r>
              <a:rPr lang="fr-FR" sz="6500" b="1" u="sng" dirty="0" smtClean="0"/>
              <a:t>Les crédits de trésorerie</a:t>
            </a:r>
            <a:r>
              <a:rPr lang="fr-FR" sz="6500" b="1" dirty="0" smtClean="0"/>
              <a:t>  </a:t>
            </a:r>
            <a:r>
              <a:rPr lang="fr-FR" sz="6500" dirty="0" smtClean="0"/>
              <a:t>(Crédits directs) :</a:t>
            </a:r>
            <a:endParaRPr lang="fr-FR" sz="6500" b="1" u="sng" dirty="0" smtClean="0"/>
          </a:p>
          <a:p>
            <a:pPr algn="just">
              <a:buNone/>
            </a:pPr>
            <a:endParaRPr lang="fr-FR" sz="4000" b="1" dirty="0" smtClean="0"/>
          </a:p>
          <a:p>
            <a:pPr lvl="2"/>
            <a:r>
              <a:rPr lang="fr-FR" sz="5800" b="1" dirty="0" smtClean="0">
                <a:solidFill>
                  <a:prstClr val="black"/>
                </a:solidFill>
              </a:rPr>
              <a:t>Court terme (CCT) : </a:t>
            </a:r>
            <a:r>
              <a:rPr lang="fr-FR" sz="5800" dirty="0" smtClean="0">
                <a:solidFill>
                  <a:prstClr val="black"/>
                </a:solidFill>
              </a:rPr>
              <a:t>consommation, fonds de roulement ou</a:t>
            </a:r>
            <a:r>
              <a:rPr lang="fr-FR" sz="5800" b="1" dirty="0" smtClean="0">
                <a:solidFill>
                  <a:prstClr val="black"/>
                </a:solidFill>
              </a:rPr>
              <a:t> </a:t>
            </a:r>
            <a:r>
              <a:rPr lang="fr-FR" sz="5800" dirty="0" smtClean="0">
                <a:solidFill>
                  <a:prstClr val="black"/>
                </a:solidFill>
              </a:rPr>
              <a:t>campagne, découvert, avances sur marché, avances sur factures, crédits spot.</a:t>
            </a:r>
          </a:p>
          <a:p>
            <a:pPr lvl="2"/>
            <a:endParaRPr lang="fr-FR" sz="5800" b="1" dirty="0">
              <a:solidFill>
                <a:prstClr val="black"/>
              </a:solidFill>
            </a:endParaRPr>
          </a:p>
          <a:p>
            <a:pPr lvl="2"/>
            <a:r>
              <a:rPr lang="fr-FR" sz="5800" b="1" dirty="0" smtClean="0">
                <a:solidFill>
                  <a:prstClr val="black"/>
                </a:solidFill>
              </a:rPr>
              <a:t>Moyen et long terme (CMT/CLT) : </a:t>
            </a:r>
            <a:r>
              <a:rPr lang="fr-FR" sz="5800" dirty="0" smtClean="0">
                <a:solidFill>
                  <a:prstClr val="black"/>
                </a:solidFill>
              </a:rPr>
              <a:t>équipements de production, réalisation </a:t>
            </a:r>
            <a:r>
              <a:rPr lang="fr-FR" sz="5800" dirty="0">
                <a:solidFill>
                  <a:prstClr val="black"/>
                </a:solidFill>
              </a:rPr>
              <a:t>d’infrastructures de production </a:t>
            </a:r>
            <a:r>
              <a:rPr lang="fr-FR" sz="5800" dirty="0" smtClean="0">
                <a:solidFill>
                  <a:prstClr val="black"/>
                </a:solidFill>
              </a:rPr>
              <a:t>industrielles ou de stockage, construction.</a:t>
            </a:r>
            <a:endParaRPr lang="fr-FR" sz="5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00826" y="6488668"/>
            <a:ext cx="1085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b="1" dirty="0" smtClean="0">
                <a:solidFill>
                  <a:srgbClr val="00B050"/>
                </a:solidFill>
              </a:rPr>
              <a:t>Juin 2018</a:t>
            </a:r>
            <a:endParaRPr lang="fr-F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68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1544" y="1059400"/>
            <a:ext cx="8568952" cy="8574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b="1" dirty="0"/>
              <a:t>3</a:t>
            </a:r>
            <a:r>
              <a:rPr lang="fr-FR" b="1" dirty="0" smtClean="0"/>
              <a:t>. Les facilités de financement</a:t>
            </a:r>
            <a:endParaRPr lang="fr-FR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9" y="64264"/>
            <a:ext cx="1367809" cy="935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ouble vague 7"/>
          <p:cNvSpPr/>
          <p:nvPr/>
        </p:nvSpPr>
        <p:spPr>
          <a:xfrm>
            <a:off x="179512" y="6429375"/>
            <a:ext cx="8530402" cy="428625"/>
          </a:xfrm>
          <a:prstGeom prst="doubleWave">
            <a:avLst>
              <a:gd name="adj1" fmla="val 12500"/>
              <a:gd name="adj2" fmla="val -137"/>
            </a:avLst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Organigramme : Délai 8"/>
          <p:cNvSpPr/>
          <p:nvPr/>
        </p:nvSpPr>
        <p:spPr>
          <a:xfrm rot="10800000">
            <a:off x="8790496" y="0"/>
            <a:ext cx="258042" cy="6858000"/>
          </a:xfrm>
          <a:prstGeom prst="flowChartDelay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274635" y="2110977"/>
            <a:ext cx="8435279" cy="4198343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fr-FR" sz="2800" b="1" dirty="0"/>
              <a:t> </a:t>
            </a:r>
            <a:r>
              <a:rPr lang="fr-FR" sz="5100" b="1" u="sng" dirty="0" smtClean="0"/>
              <a:t>Les engagements par signature</a:t>
            </a:r>
            <a:r>
              <a:rPr lang="fr-FR" sz="5100" dirty="0" smtClean="0"/>
              <a:t> </a:t>
            </a:r>
            <a:r>
              <a:rPr lang="fr-FR" sz="4500" dirty="0" smtClean="0"/>
              <a:t>(crédits indirects)</a:t>
            </a:r>
            <a:r>
              <a:rPr lang="fr-FR" sz="5100" dirty="0" smtClean="0"/>
              <a:t> </a:t>
            </a:r>
            <a:r>
              <a:rPr lang="fr-FR" sz="5100" b="1" dirty="0" smtClean="0"/>
              <a:t>:</a:t>
            </a:r>
          </a:p>
          <a:p>
            <a:pPr algn="just">
              <a:buNone/>
            </a:pPr>
            <a:endParaRPr lang="fr-FR" sz="4000" b="1" dirty="0" smtClean="0"/>
          </a:p>
          <a:p>
            <a:pPr lvl="2"/>
            <a:r>
              <a:rPr lang="fr-FR" sz="4700" b="1" dirty="0" smtClean="0">
                <a:solidFill>
                  <a:prstClr val="black"/>
                </a:solidFill>
              </a:rPr>
              <a:t>Cautions diverses : </a:t>
            </a:r>
            <a:r>
              <a:rPr lang="fr-FR" sz="4700" dirty="0" smtClean="0">
                <a:solidFill>
                  <a:prstClr val="black"/>
                </a:solidFill>
              </a:rPr>
              <a:t>soumission, bonne exécution/bonne fin, retenue de garantie, fiscale, etc.</a:t>
            </a:r>
          </a:p>
          <a:p>
            <a:pPr lvl="2"/>
            <a:endParaRPr lang="fr-FR" sz="4700" b="1" dirty="0">
              <a:solidFill>
                <a:prstClr val="black"/>
              </a:solidFill>
            </a:endParaRPr>
          </a:p>
          <a:p>
            <a:pPr lvl="2"/>
            <a:r>
              <a:rPr lang="fr-FR" sz="4700" b="1" dirty="0" smtClean="0">
                <a:solidFill>
                  <a:prstClr val="black"/>
                </a:solidFill>
              </a:rPr>
              <a:t>Engagements divers : </a:t>
            </a:r>
            <a:r>
              <a:rPr lang="fr-FR" sz="4700" dirty="0" smtClean="0">
                <a:solidFill>
                  <a:prstClr val="black"/>
                </a:solidFill>
              </a:rPr>
              <a:t>crédit documentaire, traite avalisée, lettre de garantie</a:t>
            </a:r>
            <a:endParaRPr lang="fr-FR" sz="4700" dirty="0">
              <a:solidFill>
                <a:prstClr val="black"/>
              </a:solidFill>
            </a:endParaRPr>
          </a:p>
          <a:p>
            <a:pPr lvl="0" algn="just">
              <a:buNone/>
            </a:pPr>
            <a:endParaRPr lang="fr-FR" sz="47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00826" y="6488668"/>
            <a:ext cx="1085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b="1" dirty="0" smtClean="0">
                <a:solidFill>
                  <a:srgbClr val="00B050"/>
                </a:solidFill>
              </a:rPr>
              <a:t>Juin 2018</a:t>
            </a:r>
            <a:endParaRPr lang="fr-F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37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1544" y="1059400"/>
            <a:ext cx="8568952" cy="8574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b="1" dirty="0"/>
              <a:t>3</a:t>
            </a:r>
            <a:r>
              <a:rPr lang="fr-FR" b="1" dirty="0" smtClean="0"/>
              <a:t>. Les facilités de financement</a:t>
            </a:r>
            <a:endParaRPr lang="fr-FR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9" y="64264"/>
            <a:ext cx="1367809" cy="935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ouble vague 7"/>
          <p:cNvSpPr/>
          <p:nvPr/>
        </p:nvSpPr>
        <p:spPr>
          <a:xfrm>
            <a:off x="179512" y="6429375"/>
            <a:ext cx="8530402" cy="428625"/>
          </a:xfrm>
          <a:prstGeom prst="doubleWave">
            <a:avLst>
              <a:gd name="adj1" fmla="val 12500"/>
              <a:gd name="adj2" fmla="val -137"/>
            </a:avLst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Organigramme : Délai 8"/>
          <p:cNvSpPr/>
          <p:nvPr/>
        </p:nvSpPr>
        <p:spPr>
          <a:xfrm rot="10800000">
            <a:off x="8790496" y="0"/>
            <a:ext cx="258042" cy="6858000"/>
          </a:xfrm>
          <a:prstGeom prst="flowChartDelay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274635" y="2110977"/>
            <a:ext cx="8435279" cy="419834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fr-FR" sz="2800" b="1" u="sng" dirty="0" smtClean="0"/>
              <a:t> </a:t>
            </a:r>
            <a:r>
              <a:rPr lang="fr-FR" sz="3600" b="1" u="sng" dirty="0" smtClean="0"/>
              <a:t>Les </a:t>
            </a:r>
            <a:r>
              <a:rPr lang="fr-FR" sz="3600" b="1" u="sng" dirty="0"/>
              <a:t>mécanismes </a:t>
            </a:r>
            <a:r>
              <a:rPr lang="fr-FR" sz="3600" b="1" u="sng" dirty="0" smtClean="0"/>
              <a:t>d’accompagnement adaptés </a:t>
            </a:r>
            <a:r>
              <a:rPr lang="fr-FR" sz="3600" b="1" u="sng" dirty="0"/>
              <a:t>à </a:t>
            </a:r>
            <a:r>
              <a:rPr lang="fr-FR" sz="3600" b="1" u="sng" dirty="0" smtClean="0"/>
              <a:t>chaque partenaire </a:t>
            </a:r>
            <a:r>
              <a:rPr lang="fr-FR" sz="3600" b="1" dirty="0"/>
              <a:t>:</a:t>
            </a:r>
          </a:p>
          <a:p>
            <a:pPr>
              <a:buNone/>
            </a:pPr>
            <a:endParaRPr lang="fr-FR" sz="4000" b="1" dirty="0" smtClean="0"/>
          </a:p>
          <a:p>
            <a:pPr lvl="2"/>
            <a:r>
              <a:rPr lang="fr-FR" sz="4700" b="1" dirty="0" smtClean="0">
                <a:solidFill>
                  <a:prstClr val="black"/>
                </a:solidFill>
              </a:rPr>
              <a:t>Le warrantage</a:t>
            </a:r>
          </a:p>
          <a:p>
            <a:pPr lvl="2"/>
            <a:endParaRPr lang="fr-FR" sz="4700" b="1" dirty="0" smtClean="0">
              <a:solidFill>
                <a:prstClr val="black"/>
              </a:solidFill>
            </a:endParaRPr>
          </a:p>
          <a:p>
            <a:pPr lvl="2"/>
            <a:r>
              <a:rPr lang="fr-FR" sz="4700" b="1" dirty="0" smtClean="0">
                <a:solidFill>
                  <a:prstClr val="black"/>
                </a:solidFill>
              </a:rPr>
              <a:t>La tierce détention</a:t>
            </a:r>
          </a:p>
          <a:p>
            <a:pPr lvl="2"/>
            <a:endParaRPr lang="fr-FR" sz="4700" b="1" dirty="0" smtClean="0">
              <a:solidFill>
                <a:prstClr val="black"/>
              </a:solidFill>
            </a:endParaRPr>
          </a:p>
          <a:p>
            <a:pPr lvl="2"/>
            <a:r>
              <a:rPr lang="fr-FR" sz="4700" b="1" dirty="0" smtClean="0">
                <a:solidFill>
                  <a:prstClr val="black"/>
                </a:solidFill>
              </a:rPr>
              <a:t>Le suivi des travaux</a:t>
            </a:r>
          </a:p>
          <a:p>
            <a:pPr lvl="2"/>
            <a:endParaRPr lang="fr-FR" sz="4700" dirty="0">
              <a:solidFill>
                <a:prstClr val="black"/>
              </a:solidFill>
            </a:endParaRPr>
          </a:p>
          <a:p>
            <a:pPr lvl="0" algn="just">
              <a:buNone/>
            </a:pPr>
            <a:endParaRPr lang="fr-FR" sz="47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00826" y="6488668"/>
            <a:ext cx="1085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b="1" dirty="0" smtClean="0">
                <a:solidFill>
                  <a:srgbClr val="00B050"/>
                </a:solidFill>
              </a:rPr>
              <a:t>Juin 2018</a:t>
            </a:r>
            <a:endParaRPr lang="fr-F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19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1544" y="1059400"/>
            <a:ext cx="8568952" cy="8574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b="1" dirty="0"/>
              <a:t>3</a:t>
            </a:r>
            <a:r>
              <a:rPr lang="fr-FR" b="1" dirty="0" smtClean="0"/>
              <a:t>. Les facilités de financement</a:t>
            </a:r>
            <a:endParaRPr lang="fr-FR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9" y="64264"/>
            <a:ext cx="1367809" cy="935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ouble vague 7"/>
          <p:cNvSpPr/>
          <p:nvPr/>
        </p:nvSpPr>
        <p:spPr>
          <a:xfrm>
            <a:off x="179512" y="6429375"/>
            <a:ext cx="8530402" cy="428625"/>
          </a:xfrm>
          <a:prstGeom prst="doubleWave">
            <a:avLst>
              <a:gd name="adj1" fmla="val 12500"/>
              <a:gd name="adj2" fmla="val -137"/>
            </a:avLst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Organigramme : Délai 8"/>
          <p:cNvSpPr/>
          <p:nvPr/>
        </p:nvSpPr>
        <p:spPr>
          <a:xfrm rot="10800000">
            <a:off x="8790496" y="0"/>
            <a:ext cx="258042" cy="6858000"/>
          </a:xfrm>
          <a:prstGeom prst="flowChartDelay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274635" y="2059507"/>
            <a:ext cx="8113789" cy="44291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u="sng" dirty="0" smtClean="0">
                <a:solidFill>
                  <a:prstClr val="black"/>
                </a:solidFill>
              </a:rPr>
              <a:t>Les Conditions 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 smtClean="0">
                <a:solidFill>
                  <a:prstClr val="black"/>
                </a:solidFill>
              </a:rPr>
              <a:t>Entrée en relation : ouverture de compte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 smtClean="0">
                <a:solidFill>
                  <a:prstClr val="black"/>
                </a:solidFill>
              </a:rPr>
              <a:t>Durée : </a:t>
            </a:r>
            <a:r>
              <a:rPr lang="fr-FR" sz="2400" b="1" dirty="0">
                <a:solidFill>
                  <a:prstClr val="black"/>
                </a:solidFill>
              </a:rPr>
              <a:t>03 à 60 mois (</a:t>
            </a:r>
            <a:r>
              <a:rPr lang="fr-FR" sz="2400" b="1" dirty="0" smtClean="0">
                <a:solidFill>
                  <a:prstClr val="black"/>
                </a:solidFill>
              </a:rPr>
              <a:t>voir </a:t>
            </a:r>
            <a:r>
              <a:rPr lang="fr-FR" sz="2400" b="1" dirty="0">
                <a:solidFill>
                  <a:prstClr val="black"/>
                </a:solidFill>
              </a:rPr>
              <a:t>plus)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 smtClean="0">
                <a:solidFill>
                  <a:prstClr val="black"/>
                </a:solidFill>
              </a:rPr>
              <a:t>Taux : </a:t>
            </a:r>
            <a:r>
              <a:rPr lang="fr-FR" sz="2400" b="1" dirty="0" smtClean="0">
                <a:solidFill>
                  <a:prstClr val="black"/>
                </a:solidFill>
              </a:rPr>
              <a:t>8% </a:t>
            </a:r>
            <a:r>
              <a:rPr lang="fr-FR" sz="2400" b="1" dirty="0">
                <a:solidFill>
                  <a:prstClr val="black"/>
                </a:solidFill>
              </a:rPr>
              <a:t>à 12</a:t>
            </a:r>
            <a:r>
              <a:rPr lang="fr-FR" sz="2400" b="1" dirty="0" smtClean="0">
                <a:solidFill>
                  <a:prstClr val="black"/>
                </a:solidFill>
              </a:rPr>
              <a:t>%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fr-FR" b="1" dirty="0">
                <a:solidFill>
                  <a:prstClr val="black"/>
                </a:solidFill>
              </a:rPr>
              <a:t>Nos garanties :</a:t>
            </a:r>
          </a:p>
          <a:p>
            <a:pPr lvl="2" indent="-342900"/>
            <a:r>
              <a:rPr lang="fr-FR" b="1" dirty="0">
                <a:solidFill>
                  <a:prstClr val="black"/>
                </a:solidFill>
              </a:rPr>
              <a:t>Les cautions </a:t>
            </a:r>
            <a:r>
              <a:rPr lang="fr-FR" b="1" dirty="0" smtClean="0">
                <a:solidFill>
                  <a:prstClr val="black"/>
                </a:solidFill>
              </a:rPr>
              <a:t>solidaires et personnelles ;</a:t>
            </a:r>
            <a:endParaRPr lang="fr-FR" b="1" dirty="0">
              <a:solidFill>
                <a:prstClr val="black"/>
              </a:solidFill>
            </a:endParaRPr>
          </a:p>
          <a:p>
            <a:pPr lvl="2" indent="-342900"/>
            <a:r>
              <a:rPr lang="fr-FR" b="1" dirty="0">
                <a:solidFill>
                  <a:prstClr val="black"/>
                </a:solidFill>
              </a:rPr>
              <a:t>Les domiciliations  </a:t>
            </a:r>
            <a:r>
              <a:rPr lang="fr-FR" b="1" dirty="0" smtClean="0">
                <a:solidFill>
                  <a:prstClr val="black"/>
                </a:solidFill>
              </a:rPr>
              <a:t>des contrats ou des factures ;</a:t>
            </a:r>
            <a:endParaRPr lang="fr-FR" b="1" dirty="0">
              <a:solidFill>
                <a:prstClr val="black"/>
              </a:solidFill>
            </a:endParaRPr>
          </a:p>
          <a:p>
            <a:pPr lvl="2" indent="-342900"/>
            <a:r>
              <a:rPr lang="fr-FR" b="1" dirty="0" err="1" smtClean="0">
                <a:solidFill>
                  <a:prstClr val="black"/>
                </a:solidFill>
              </a:rPr>
              <a:t>Déposit</a:t>
            </a:r>
            <a:r>
              <a:rPr lang="fr-FR" b="1" dirty="0" smtClean="0">
                <a:solidFill>
                  <a:prstClr val="black"/>
                </a:solidFill>
              </a:rPr>
              <a:t> </a:t>
            </a:r>
            <a:r>
              <a:rPr lang="fr-FR" b="1" dirty="0">
                <a:solidFill>
                  <a:prstClr val="black"/>
                </a:solidFill>
              </a:rPr>
              <a:t>de 25% à 50</a:t>
            </a:r>
            <a:r>
              <a:rPr lang="fr-FR" b="1" dirty="0" smtClean="0">
                <a:solidFill>
                  <a:prstClr val="black"/>
                </a:solidFill>
              </a:rPr>
              <a:t>% ;</a:t>
            </a:r>
            <a:endParaRPr lang="fr-FR" b="1" dirty="0">
              <a:solidFill>
                <a:prstClr val="black"/>
              </a:solidFill>
            </a:endParaRPr>
          </a:p>
          <a:p>
            <a:pPr lvl="2" indent="-342900"/>
            <a:r>
              <a:rPr lang="fr-FR" b="1" dirty="0">
                <a:solidFill>
                  <a:prstClr val="black"/>
                </a:solidFill>
              </a:rPr>
              <a:t>Garanties </a:t>
            </a:r>
            <a:r>
              <a:rPr lang="fr-FR" b="1" dirty="0" smtClean="0">
                <a:solidFill>
                  <a:prstClr val="black"/>
                </a:solidFill>
              </a:rPr>
              <a:t>hypothécaires ;</a:t>
            </a:r>
            <a:endParaRPr lang="fr-FR" b="1" dirty="0">
              <a:solidFill>
                <a:prstClr val="black"/>
              </a:solidFill>
            </a:endParaRPr>
          </a:p>
          <a:p>
            <a:pPr lvl="2" indent="-342900"/>
            <a:r>
              <a:rPr lang="fr-FR" b="1" dirty="0">
                <a:solidFill>
                  <a:prstClr val="black"/>
                </a:solidFill>
              </a:rPr>
              <a:t>Les fonds de </a:t>
            </a:r>
            <a:r>
              <a:rPr lang="fr-FR" b="1" dirty="0" smtClean="0">
                <a:solidFill>
                  <a:prstClr val="black"/>
                </a:solidFill>
              </a:rPr>
              <a:t>garanties ;</a:t>
            </a:r>
            <a:endParaRPr lang="fr-FR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fr-FR" sz="2400" b="1" dirty="0">
              <a:solidFill>
                <a:prstClr val="black"/>
              </a:solidFill>
            </a:endParaRPr>
          </a:p>
          <a:p>
            <a:pPr lvl="2"/>
            <a:endParaRPr lang="fr-FR" sz="4700" dirty="0">
              <a:solidFill>
                <a:prstClr val="black"/>
              </a:solidFill>
            </a:endParaRPr>
          </a:p>
          <a:p>
            <a:pPr lvl="0" algn="just">
              <a:buNone/>
            </a:pPr>
            <a:endParaRPr lang="fr-FR" sz="47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00826" y="6488668"/>
            <a:ext cx="1085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b="1" dirty="0" smtClean="0">
                <a:solidFill>
                  <a:srgbClr val="00B050"/>
                </a:solidFill>
              </a:rPr>
              <a:t>Juin 2018</a:t>
            </a:r>
            <a:endParaRPr lang="fr-F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04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1544" y="1059400"/>
            <a:ext cx="8568952" cy="8574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fr-FR" b="1" dirty="0" smtClean="0"/>
              <a:t>4. Les Contraintes</a:t>
            </a:r>
            <a:endParaRPr lang="fr-FR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9" y="64264"/>
            <a:ext cx="1367809" cy="935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ouble vague 7"/>
          <p:cNvSpPr/>
          <p:nvPr/>
        </p:nvSpPr>
        <p:spPr>
          <a:xfrm>
            <a:off x="1" y="6459021"/>
            <a:ext cx="8790496" cy="428625"/>
          </a:xfrm>
          <a:prstGeom prst="doubleWave">
            <a:avLst>
              <a:gd name="adj1" fmla="val 12500"/>
              <a:gd name="adj2" fmla="val -137"/>
            </a:avLst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Organigramme : Délai 8"/>
          <p:cNvSpPr/>
          <p:nvPr/>
        </p:nvSpPr>
        <p:spPr>
          <a:xfrm rot="10800000">
            <a:off x="8790496" y="0"/>
            <a:ext cx="258042" cy="6858000"/>
          </a:xfrm>
          <a:prstGeom prst="flowChartDelay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274635" y="2204864"/>
            <a:ext cx="8113789" cy="4104456"/>
          </a:xfrm>
        </p:spPr>
        <p:txBody>
          <a:bodyPr>
            <a:normAutofit fontScale="55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fr-FR" sz="4700" b="1" dirty="0" smtClean="0">
                <a:solidFill>
                  <a:prstClr val="black"/>
                </a:solidFill>
              </a:rPr>
              <a:t>Les aléas climatiques 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sz="4700" b="1" dirty="0" smtClean="0">
                <a:solidFill>
                  <a:prstClr val="black"/>
                </a:solidFill>
              </a:rPr>
              <a:t>Expérience</a:t>
            </a:r>
            <a:r>
              <a:rPr lang="fr-FR" sz="4700" b="1" dirty="0">
                <a:solidFill>
                  <a:prstClr val="black"/>
                </a:solidFill>
              </a:rPr>
              <a:t>, dynamisme, potentiel, </a:t>
            </a:r>
            <a:r>
              <a:rPr lang="fr-FR" sz="4700" b="1" dirty="0" smtClean="0">
                <a:solidFill>
                  <a:prstClr val="black"/>
                </a:solidFill>
              </a:rPr>
              <a:t>(acteurs) </a:t>
            </a:r>
            <a:r>
              <a:rPr lang="fr-FR" sz="4700" b="1" dirty="0">
                <a:solidFill>
                  <a:prstClr val="black"/>
                </a:solidFill>
              </a:rPr>
              <a:t>et rentabilité </a:t>
            </a:r>
            <a:r>
              <a:rPr lang="fr-FR" sz="4700" b="1" dirty="0" smtClean="0">
                <a:solidFill>
                  <a:prstClr val="black"/>
                </a:solidFill>
              </a:rPr>
              <a:t>des business ;</a:t>
            </a:r>
            <a:endParaRPr lang="fr-FR" sz="4700" b="1" dirty="0">
              <a:solidFill>
                <a:prstClr val="black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fr-FR" sz="4700" b="1" dirty="0" smtClean="0">
                <a:solidFill>
                  <a:prstClr val="black"/>
                </a:solidFill>
              </a:rPr>
              <a:t>Capacité managériale et de gestion </a:t>
            </a:r>
            <a:r>
              <a:rPr lang="fr-FR" sz="4700" b="1" dirty="0">
                <a:solidFill>
                  <a:prstClr val="black"/>
                </a:solidFill>
              </a:rPr>
              <a:t>des </a:t>
            </a:r>
            <a:r>
              <a:rPr lang="fr-FR" sz="4700" b="1" dirty="0" smtClean="0">
                <a:solidFill>
                  <a:prstClr val="black"/>
                </a:solidFill>
              </a:rPr>
              <a:t>acteurs </a:t>
            </a:r>
            <a:r>
              <a:rPr lang="fr-FR" sz="4700" b="1" dirty="0">
                <a:solidFill>
                  <a:prstClr val="black"/>
                </a:solidFill>
              </a:rPr>
              <a:t>;</a:t>
            </a:r>
            <a:endParaRPr lang="fr-FR" sz="4700" b="1" dirty="0" smtClean="0">
              <a:solidFill>
                <a:prstClr val="black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fr-FR" sz="4700" b="1" dirty="0" smtClean="0">
                <a:solidFill>
                  <a:prstClr val="black"/>
                </a:solidFill>
              </a:rPr>
              <a:t>Mauvaise maîtrise du marché par les acteurs 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sz="4700" b="1" dirty="0" smtClean="0">
                <a:solidFill>
                  <a:prstClr val="black"/>
                </a:solidFill>
              </a:rPr>
              <a:t>Insuffisance de garanties présentées par les acteurs 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sz="4700" b="1" dirty="0" smtClean="0">
                <a:solidFill>
                  <a:prstClr val="black"/>
                </a:solidFill>
              </a:rPr>
              <a:t>La </a:t>
            </a:r>
            <a:r>
              <a:rPr lang="fr-FR" sz="4700" b="1" dirty="0">
                <a:solidFill>
                  <a:prstClr val="black"/>
                </a:solidFill>
              </a:rPr>
              <a:t>règlementation bancaire : </a:t>
            </a:r>
            <a:r>
              <a:rPr lang="fr-FR" sz="4700" b="1" dirty="0" smtClean="0">
                <a:solidFill>
                  <a:prstClr val="black"/>
                </a:solidFill>
              </a:rPr>
              <a:t>états financiers certifiés, faiblesse des </a:t>
            </a:r>
            <a:r>
              <a:rPr lang="fr-FR" sz="4700" b="1" dirty="0">
                <a:solidFill>
                  <a:prstClr val="black"/>
                </a:solidFill>
              </a:rPr>
              <a:t>fonds </a:t>
            </a:r>
            <a:r>
              <a:rPr lang="fr-FR" sz="4700" b="1" dirty="0" smtClean="0">
                <a:solidFill>
                  <a:prstClr val="black"/>
                </a:solidFill>
              </a:rPr>
              <a:t>propres (apport personnel), </a:t>
            </a:r>
            <a:r>
              <a:rPr lang="fr-FR" sz="4700" b="1" dirty="0">
                <a:solidFill>
                  <a:prstClr val="black"/>
                </a:solidFill>
              </a:rPr>
              <a:t>etc. </a:t>
            </a:r>
            <a:endParaRPr lang="fr-FR" sz="4700" b="1" dirty="0" smtClean="0">
              <a:solidFill>
                <a:prstClr val="black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fr-FR" sz="4700" b="1" dirty="0" smtClean="0">
                <a:solidFill>
                  <a:prstClr val="black"/>
                </a:solidFill>
              </a:rPr>
              <a:t>Maîtrise relative du secteur agricole et des énergies renouvelables par les institutions financières ;</a:t>
            </a:r>
          </a:p>
          <a:p>
            <a:pPr lvl="2"/>
            <a:endParaRPr lang="fr-FR" sz="4700" b="1" dirty="0">
              <a:solidFill>
                <a:prstClr val="black"/>
              </a:solidFill>
            </a:endParaRPr>
          </a:p>
          <a:p>
            <a:pPr lvl="0" algn="just">
              <a:buNone/>
            </a:pPr>
            <a:endParaRPr lang="fr-FR" sz="47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00826" y="6488668"/>
            <a:ext cx="1085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b="1" dirty="0" smtClean="0">
                <a:solidFill>
                  <a:srgbClr val="00B050"/>
                </a:solidFill>
              </a:rPr>
              <a:t>Juin 2018</a:t>
            </a:r>
            <a:endParaRPr lang="fr-F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66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1544" y="1059400"/>
            <a:ext cx="8568952" cy="7172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fr-FR" sz="4000" b="1" dirty="0" smtClean="0">
                <a:solidFill>
                  <a:srgbClr val="094998"/>
                </a:solidFill>
                <a:latin typeface="Arial Narrow" pitchFamily="34" charset="0"/>
              </a:rPr>
              <a:t>5</a:t>
            </a:r>
            <a:r>
              <a:rPr lang="fr-FR" b="1" dirty="0" smtClean="0"/>
              <a:t>. </a:t>
            </a:r>
            <a:r>
              <a:rPr lang="fr-FR" sz="2700" b="1" dirty="0" smtClean="0">
                <a:solidFill>
                  <a:srgbClr val="094998"/>
                </a:solidFill>
                <a:latin typeface="Arial Narrow" pitchFamily="34" charset="0"/>
              </a:rPr>
              <a:t>LES </a:t>
            </a:r>
            <a:r>
              <a:rPr lang="fr-FR" sz="2700" b="1" dirty="0">
                <a:solidFill>
                  <a:srgbClr val="094998"/>
                </a:solidFill>
                <a:latin typeface="Arial Narrow" pitchFamily="34" charset="0"/>
              </a:rPr>
              <a:t>RECOMMANDATIONS POUR UN FINANCEMENT DURABLE</a:t>
            </a:r>
            <a:endParaRPr lang="fr-FR" sz="27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9" y="64264"/>
            <a:ext cx="1367809" cy="935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ouble vague 7"/>
          <p:cNvSpPr/>
          <p:nvPr/>
        </p:nvSpPr>
        <p:spPr>
          <a:xfrm>
            <a:off x="179512" y="6429375"/>
            <a:ext cx="8530402" cy="428625"/>
          </a:xfrm>
          <a:prstGeom prst="doubleWave">
            <a:avLst>
              <a:gd name="adj1" fmla="val 12500"/>
              <a:gd name="adj2" fmla="val -137"/>
            </a:avLst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Organigramme : Délai 8"/>
          <p:cNvSpPr/>
          <p:nvPr/>
        </p:nvSpPr>
        <p:spPr>
          <a:xfrm rot="10800000">
            <a:off x="8790496" y="0"/>
            <a:ext cx="258042" cy="6858000"/>
          </a:xfrm>
          <a:prstGeom prst="flowChartDelay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221544" y="2300895"/>
            <a:ext cx="8113789" cy="3744416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4800" b="1" dirty="0">
                <a:solidFill>
                  <a:schemeClr val="bg1"/>
                </a:solidFill>
              </a:rPr>
              <a:t>Développement de partenariats pour le renforcement des capacités des promoteurs agricoles (d</a:t>
            </a:r>
            <a:r>
              <a:rPr lang="fr-FR" sz="4800" dirty="0">
                <a:solidFill>
                  <a:schemeClr val="bg1"/>
                </a:solidFill>
                <a:ea typeface="Calibri"/>
                <a:cs typeface="Times New Roman"/>
              </a:rPr>
              <a:t>oter les producteurs d’outils de gestion légers et adaptés, comptabilité et système de suivi  marché):</a:t>
            </a:r>
            <a:r>
              <a:rPr lang="fr-FR" sz="4800" b="1" dirty="0">
                <a:solidFill>
                  <a:schemeClr val="bg1"/>
                </a:solidFill>
              </a:rPr>
              <a:t> Cabinets privés, structures de l’état ou autres partenaires pour encadrement de l’utilisation du crédit, suivi de l’exploitation et des encaissements des ventes pour assurer les remboursements.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4800" b="1" dirty="0">
                <a:solidFill>
                  <a:schemeClr val="bg1"/>
                </a:solidFill>
              </a:rPr>
              <a:t>Vulgariser les résultats de la recherche et les nouvelles technologies</a:t>
            </a:r>
            <a:endParaRPr lang="fr-FR" sz="47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00826" y="6488668"/>
            <a:ext cx="1085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b="1" dirty="0" smtClean="0">
                <a:solidFill>
                  <a:srgbClr val="00B050"/>
                </a:solidFill>
              </a:rPr>
              <a:t>Juin 2018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1543" y="2059507"/>
            <a:ext cx="8488371" cy="4177805"/>
          </a:xfrm>
          <a:prstGeom prst="rect">
            <a:avLst/>
          </a:prstGeom>
          <a:solidFill>
            <a:srgbClr val="00B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200" b="1" dirty="0" smtClean="0">
                <a:solidFill>
                  <a:schemeClr val="bg1"/>
                </a:solidFill>
              </a:rPr>
              <a:t>Développement de partenariats pour le renforcement des capacités des promoteurs agricoles (d</a:t>
            </a:r>
            <a:r>
              <a:rPr lang="fr-FR" sz="2200" dirty="0" smtClean="0">
                <a:solidFill>
                  <a:schemeClr val="bg1"/>
                </a:solidFill>
                <a:ea typeface="Calibri"/>
                <a:cs typeface="Times New Roman"/>
              </a:rPr>
              <a:t>oter </a:t>
            </a:r>
            <a:r>
              <a:rPr lang="fr-FR" sz="2200" dirty="0">
                <a:solidFill>
                  <a:schemeClr val="bg1"/>
                </a:solidFill>
                <a:ea typeface="Calibri"/>
                <a:cs typeface="Times New Roman"/>
              </a:rPr>
              <a:t>les producteurs d’outils de gestion légers et </a:t>
            </a:r>
            <a:r>
              <a:rPr lang="fr-FR" sz="2200" dirty="0" smtClean="0">
                <a:solidFill>
                  <a:schemeClr val="bg1"/>
                </a:solidFill>
                <a:ea typeface="Calibri"/>
                <a:cs typeface="Times New Roman"/>
              </a:rPr>
              <a:t>adaptés, comptabilité </a:t>
            </a:r>
            <a:r>
              <a:rPr lang="fr-FR" sz="2200" dirty="0">
                <a:solidFill>
                  <a:schemeClr val="bg1"/>
                </a:solidFill>
                <a:ea typeface="Calibri"/>
                <a:cs typeface="Times New Roman"/>
              </a:rPr>
              <a:t>et système de suivi </a:t>
            </a:r>
            <a:r>
              <a:rPr lang="fr-FR" sz="2200" dirty="0" smtClean="0">
                <a:solidFill>
                  <a:schemeClr val="bg1"/>
                </a:solidFill>
                <a:ea typeface="Calibri"/>
                <a:cs typeface="Times New Roman"/>
              </a:rPr>
              <a:t> marché):</a:t>
            </a:r>
            <a:r>
              <a:rPr lang="fr-FR" sz="2200" b="1" dirty="0" smtClean="0">
                <a:solidFill>
                  <a:schemeClr val="bg1"/>
                </a:solidFill>
              </a:rPr>
              <a:t> Cabinets privés, structures de l’état ou autres partenaires pour encadrement de l’utilisation du crédit, suivi de l’exploitation et des encaissements des ventes pour assurer les remboursements.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200" b="1" dirty="0" smtClean="0">
                <a:solidFill>
                  <a:schemeClr val="bg1"/>
                </a:solidFill>
              </a:rPr>
              <a:t>Vulgariser les résultats de la recherche et les nouvelles technologies; </a:t>
            </a:r>
          </a:p>
          <a:p>
            <a:pPr>
              <a:lnSpc>
                <a:spcPct val="150000"/>
              </a:lnSpc>
            </a:pPr>
            <a:r>
              <a:rPr lang="fr-FR" sz="2400" b="1" dirty="0" smtClean="0">
                <a:solidFill>
                  <a:schemeClr val="bg1"/>
                </a:solidFill>
              </a:rPr>
              <a:t>    </a:t>
            </a:r>
            <a:endParaRPr lang="fr-F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69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263077" y="1873765"/>
            <a:ext cx="8363272" cy="4525963"/>
          </a:xfrm>
          <a:solidFill>
            <a:srgbClr val="00B050"/>
          </a:solidFill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7400" b="1" dirty="0">
                <a:solidFill>
                  <a:schemeClr val="bg1"/>
                </a:solidFill>
                <a:ea typeface="Calibri"/>
                <a:cs typeface="Times New Roman"/>
              </a:rPr>
              <a:t>Encourager la production de qualité et la consommation des produits locaux ,  garantir le marché des produits agricoles, inciter à la contractualisation </a:t>
            </a:r>
            <a:r>
              <a:rPr lang="fr-FR" sz="7400" b="1" dirty="0" smtClean="0">
                <a:solidFill>
                  <a:schemeClr val="bg1"/>
                </a:solidFill>
                <a:ea typeface="Calibri"/>
                <a:cs typeface="Times New Roman"/>
              </a:rPr>
              <a:t>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7400" b="1" dirty="0" smtClean="0">
                <a:solidFill>
                  <a:schemeClr val="bg1"/>
                </a:solidFill>
                <a:ea typeface="Calibri"/>
                <a:cs typeface="Times New Roman"/>
              </a:rPr>
              <a:t>Sensibiliser les acteurs à la protection de l’environnement tout en leur recommandant des études d’impact environnemental de leur projet ;</a:t>
            </a:r>
            <a:endParaRPr lang="fr-FR" sz="7400" b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7400" b="1" dirty="0" smtClean="0">
                <a:solidFill>
                  <a:schemeClr val="bg1"/>
                </a:solidFill>
                <a:ea typeface="Calibri"/>
                <a:cs typeface="Times New Roman"/>
              </a:rPr>
              <a:t>Promouvoir </a:t>
            </a:r>
            <a:r>
              <a:rPr lang="fr-FR" sz="7400" b="1" dirty="0">
                <a:solidFill>
                  <a:schemeClr val="bg1"/>
                </a:solidFill>
                <a:ea typeface="Calibri"/>
                <a:cs typeface="Times New Roman"/>
              </a:rPr>
              <a:t>des contrats de joint-ventures pour le financement des équipements 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7400" b="1" dirty="0">
                <a:solidFill>
                  <a:schemeClr val="bg1"/>
                </a:solidFill>
              </a:rPr>
              <a:t>Promouvoir l’assurance agricole;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7400" b="1" dirty="0">
                <a:solidFill>
                  <a:schemeClr val="bg1"/>
                </a:solidFill>
              </a:rPr>
              <a:t>Promouvoir des fonds de garantie </a:t>
            </a:r>
            <a:r>
              <a:rPr lang="fr-FR" sz="7400" b="1" dirty="0" smtClean="0">
                <a:solidFill>
                  <a:schemeClr val="bg1"/>
                </a:solidFill>
              </a:rPr>
              <a:t>silencieux et de portefeuille;</a:t>
            </a:r>
            <a:endParaRPr lang="fr-FR" sz="7400" b="1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7400" b="1" dirty="0">
                <a:solidFill>
                  <a:schemeClr val="bg1"/>
                </a:solidFill>
              </a:rPr>
              <a:t>Développer les partenariats Public-Privé pour accroître les ressources dédiées au secteur agricole, et inciter les institutions financières  à innover pour le secteur</a:t>
            </a:r>
            <a:r>
              <a:rPr lang="fr-FR" sz="7400" b="1" dirty="0" smtClean="0">
                <a:solidFill>
                  <a:schemeClr val="bg1"/>
                </a:solidFill>
              </a:rPr>
              <a:t>.</a:t>
            </a:r>
          </a:p>
          <a:p>
            <a:endParaRPr lang="fr-F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9" y="64264"/>
            <a:ext cx="1367809" cy="935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ouble vague 7"/>
          <p:cNvSpPr/>
          <p:nvPr/>
        </p:nvSpPr>
        <p:spPr>
          <a:xfrm>
            <a:off x="179512" y="6429375"/>
            <a:ext cx="8530402" cy="428625"/>
          </a:xfrm>
          <a:prstGeom prst="doubleWave">
            <a:avLst>
              <a:gd name="adj1" fmla="val 12500"/>
              <a:gd name="adj2" fmla="val -137"/>
            </a:avLst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Organigramme : Délai 8"/>
          <p:cNvSpPr/>
          <p:nvPr/>
        </p:nvSpPr>
        <p:spPr>
          <a:xfrm rot="10800000">
            <a:off x="8790496" y="0"/>
            <a:ext cx="258042" cy="6858000"/>
          </a:xfrm>
          <a:prstGeom prst="flowChartDelay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500826" y="6488668"/>
            <a:ext cx="1085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b="1" dirty="0" smtClean="0">
                <a:solidFill>
                  <a:srgbClr val="00B050"/>
                </a:solidFill>
              </a:rPr>
              <a:t>Juin 2018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221544" y="1059400"/>
            <a:ext cx="8310896" cy="7172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4000" b="1" dirty="0" smtClean="0">
                <a:solidFill>
                  <a:srgbClr val="094998"/>
                </a:solidFill>
                <a:latin typeface="Arial Narrow" pitchFamily="34" charset="0"/>
              </a:rPr>
              <a:t>5</a:t>
            </a:r>
            <a:r>
              <a:rPr lang="fr-FR" b="1" dirty="0" smtClean="0"/>
              <a:t>. </a:t>
            </a:r>
            <a:r>
              <a:rPr lang="fr-FR" sz="2700" b="1" dirty="0" smtClean="0">
                <a:solidFill>
                  <a:srgbClr val="094998"/>
                </a:solidFill>
                <a:latin typeface="Arial Narrow" pitchFamily="34" charset="0"/>
              </a:rPr>
              <a:t>LES RECOMMANDATIONS POUR UN FINANCEMENT DURABLE</a:t>
            </a:r>
            <a:endParaRPr lang="fr-FR" sz="2700" b="1" dirty="0"/>
          </a:p>
        </p:txBody>
      </p:sp>
    </p:spTree>
    <p:extLst>
      <p:ext uri="{BB962C8B-B14F-4D97-AF65-F5344CB8AC3E}">
        <p14:creationId xmlns:p14="http://schemas.microsoft.com/office/powerpoint/2010/main" val="231248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429552" cy="9397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b="1" dirty="0" smtClean="0"/>
              <a:t>MERCI POUR VOTRE ATTENTION</a:t>
            </a:r>
            <a:endParaRPr lang="fr-FR" b="1" dirty="0"/>
          </a:p>
        </p:txBody>
      </p:sp>
      <p:pic>
        <p:nvPicPr>
          <p:cNvPr id="1026" name="Picture 2" descr="F:\PRESENTATION UO2\macaron cbi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592" y="2492896"/>
            <a:ext cx="3753352" cy="3894915"/>
          </a:xfrm>
          <a:prstGeom prst="rect">
            <a:avLst/>
          </a:prstGeom>
          <a:noFill/>
        </p:spPr>
      </p:pic>
      <p:pic>
        <p:nvPicPr>
          <p:cNvPr id="1027" name="Picture 3" descr="F:\PRESENTATION UO2\Capture dÔÇÖ+®cran 2014-05-14 +á 16.59.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268760"/>
            <a:ext cx="4896544" cy="5400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5984" y="6488668"/>
            <a:ext cx="1085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Juin 2018</a:t>
            </a:r>
            <a:endParaRPr lang="fr-F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13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912" y="1053431"/>
            <a:ext cx="8469811" cy="93540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Sommaire</a:t>
            </a:r>
            <a:endParaRPr lang="fr-FR" b="1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215515" y="2336899"/>
            <a:ext cx="8496944" cy="374441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fr-FR" sz="2800" b="1" dirty="0" smtClean="0"/>
              <a:t>Présentation de </a:t>
            </a:r>
            <a:r>
              <a:rPr lang="fr-FR" sz="2800" b="1" dirty="0" err="1" smtClean="0"/>
              <a:t>Coris</a:t>
            </a:r>
            <a:r>
              <a:rPr lang="fr-FR" sz="2800" b="1" dirty="0" smtClean="0"/>
              <a:t> Bank International (CBI)</a:t>
            </a:r>
          </a:p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endParaRPr lang="fr-FR" sz="2800" b="1" dirty="0" smtClean="0"/>
          </a:p>
          <a:p>
            <a:pPr marL="514350" indent="-514350" algn="just">
              <a:spcAft>
                <a:spcPts val="600"/>
              </a:spcAft>
              <a:buNone/>
            </a:pPr>
            <a:r>
              <a:rPr lang="fr-FR" sz="2800" b="1" dirty="0" smtClean="0"/>
              <a:t>2</a:t>
            </a:r>
            <a:r>
              <a:rPr lang="fr-FR" sz="2800" b="1" dirty="0"/>
              <a:t>.  </a:t>
            </a:r>
            <a:r>
              <a:rPr lang="fr-FR" sz="2800" b="1" dirty="0" smtClean="0"/>
              <a:t>   Opportunités de </a:t>
            </a:r>
            <a:r>
              <a:rPr lang="fr-FR" sz="2800" b="1" dirty="0"/>
              <a:t>financement</a:t>
            </a:r>
            <a:endParaRPr lang="fr-FR" sz="2800" b="1" dirty="0" smtClean="0"/>
          </a:p>
          <a:p>
            <a:pPr marL="514350" indent="-514350" algn="just">
              <a:spcAft>
                <a:spcPts val="600"/>
              </a:spcAft>
              <a:buFont typeface="Arial" pitchFamily="34" charset="0"/>
              <a:buNone/>
            </a:pPr>
            <a:endParaRPr lang="fr-FR" sz="2800" b="1" dirty="0" smtClean="0"/>
          </a:p>
          <a:p>
            <a:pPr marL="514350" indent="-514350" algn="just">
              <a:spcAft>
                <a:spcPts val="600"/>
              </a:spcAft>
              <a:buFont typeface="Arial" pitchFamily="34" charset="0"/>
              <a:buAutoNum type="arabicPeriod" startAt="3"/>
            </a:pPr>
            <a:r>
              <a:rPr lang="fr-FR" sz="2800" b="1" dirty="0" smtClean="0"/>
              <a:t>Facilités de financement</a:t>
            </a:r>
          </a:p>
          <a:p>
            <a:pPr marL="514350" indent="-514350" algn="just">
              <a:spcAft>
                <a:spcPts val="600"/>
              </a:spcAft>
              <a:buFont typeface="Arial" pitchFamily="34" charset="0"/>
              <a:buAutoNum type="arabicPeriod" startAt="3"/>
            </a:pPr>
            <a:endParaRPr lang="fr-FR" sz="2800" b="1" dirty="0"/>
          </a:p>
          <a:p>
            <a:pPr marL="514350" indent="-514350" algn="just">
              <a:spcAft>
                <a:spcPts val="600"/>
              </a:spcAft>
              <a:buFont typeface="Arial" pitchFamily="34" charset="0"/>
              <a:buAutoNum type="arabicPeriod" startAt="3"/>
            </a:pPr>
            <a:r>
              <a:rPr lang="fr-FR" sz="2800" b="1" dirty="0" smtClean="0"/>
              <a:t>Les difficultés rencontrées</a:t>
            </a:r>
          </a:p>
          <a:p>
            <a:pPr marL="514350" indent="-514350" algn="just">
              <a:spcAft>
                <a:spcPts val="600"/>
              </a:spcAft>
              <a:buFont typeface="Arial" pitchFamily="34" charset="0"/>
              <a:buAutoNum type="arabicPeriod" startAt="3"/>
            </a:pPr>
            <a:endParaRPr lang="fr-FR" sz="2800" b="1" dirty="0"/>
          </a:p>
          <a:p>
            <a:pPr marL="514350" indent="-514350" algn="just">
              <a:spcAft>
                <a:spcPts val="600"/>
              </a:spcAft>
              <a:buFont typeface="Arial" pitchFamily="34" charset="0"/>
              <a:buAutoNum type="arabicPeriod" startAt="3"/>
            </a:pPr>
            <a:r>
              <a:rPr lang="fr-FR" sz="2800" b="1" dirty="0" smtClean="0"/>
              <a:t>Les recommandations</a:t>
            </a:r>
          </a:p>
          <a:p>
            <a:pPr marL="514350" indent="-514350">
              <a:spcAft>
                <a:spcPts val="600"/>
              </a:spcAft>
              <a:buFont typeface="Arial" pitchFamily="34" charset="0"/>
              <a:buAutoNum type="arabicPeriod" startAt="3"/>
            </a:pPr>
            <a:endParaRPr lang="fr-FR" b="1" dirty="0"/>
          </a:p>
          <a:p>
            <a:pPr marL="514350" indent="-514350">
              <a:spcAft>
                <a:spcPts val="600"/>
              </a:spcAft>
              <a:buFont typeface="Arial" pitchFamily="34" charset="0"/>
              <a:buAutoNum type="arabicPeriod" startAt="3"/>
            </a:pPr>
            <a:endParaRPr lang="fr-FR" b="1" dirty="0" smtClean="0"/>
          </a:p>
          <a:p>
            <a:pPr marL="0" indent="0">
              <a:spcAft>
                <a:spcPts val="600"/>
              </a:spcAft>
              <a:buFont typeface="Arial" pitchFamily="34" charset="0"/>
              <a:buNone/>
            </a:pPr>
            <a:endParaRPr lang="fr-FR" b="1" dirty="0" smtClean="0"/>
          </a:p>
          <a:p>
            <a:pPr marL="514350" indent="-514350">
              <a:spcAft>
                <a:spcPts val="600"/>
              </a:spcAft>
              <a:buFont typeface="Arial" pitchFamily="34" charset="0"/>
              <a:buNone/>
            </a:pPr>
            <a:endParaRPr lang="fr-FR" b="1" dirty="0"/>
          </a:p>
        </p:txBody>
      </p:sp>
      <p:sp>
        <p:nvSpPr>
          <p:cNvPr id="10" name="Double vague 9"/>
          <p:cNvSpPr/>
          <p:nvPr/>
        </p:nvSpPr>
        <p:spPr>
          <a:xfrm>
            <a:off x="17178" y="6429375"/>
            <a:ext cx="8695280" cy="428625"/>
          </a:xfrm>
          <a:prstGeom prst="doubleWave">
            <a:avLst>
              <a:gd name="adj1" fmla="val 12500"/>
              <a:gd name="adj2" fmla="val -137"/>
            </a:avLst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2" name="Organigramme : Délai 11"/>
          <p:cNvSpPr/>
          <p:nvPr/>
        </p:nvSpPr>
        <p:spPr>
          <a:xfrm rot="10800000">
            <a:off x="8712459" y="0"/>
            <a:ext cx="377786" cy="6858000"/>
          </a:xfrm>
          <a:prstGeom prst="flowChartDelay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7" y="57055"/>
            <a:ext cx="1439247" cy="935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6611750" y="6459021"/>
            <a:ext cx="1970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Juin 2018</a:t>
            </a:r>
            <a:endParaRPr lang="fr-F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75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3" y="2852936"/>
            <a:ext cx="8435280" cy="3240360"/>
          </a:xfrm>
        </p:spPr>
        <p:txBody>
          <a:bodyPr>
            <a:normAutofit/>
          </a:bodyPr>
          <a:lstStyle/>
          <a:p>
            <a:pPr algn="just"/>
            <a:r>
              <a:rPr lang="fr-FR" sz="2800" b="1" dirty="0" smtClean="0"/>
              <a:t>Créée en 2007 en tant que 12</a:t>
            </a:r>
            <a:r>
              <a:rPr lang="fr-FR" sz="2800" b="1" baseline="30000" dirty="0" smtClean="0"/>
              <a:t>ème</a:t>
            </a:r>
            <a:r>
              <a:rPr lang="fr-FR" sz="2800" b="1" dirty="0" smtClean="0"/>
              <a:t> banque, CBI est aujourd’hui la 1</a:t>
            </a:r>
            <a:r>
              <a:rPr lang="fr-FR" sz="2800" b="1" baseline="30000" dirty="0" smtClean="0"/>
              <a:t>ère</a:t>
            </a:r>
            <a:r>
              <a:rPr lang="fr-FR" sz="2800" b="1" dirty="0" smtClean="0"/>
              <a:t> banque du Burkina</a:t>
            </a:r>
          </a:p>
          <a:p>
            <a:pPr algn="just"/>
            <a:endParaRPr lang="fr-FR" sz="2800" b="1" dirty="0" smtClean="0"/>
          </a:p>
          <a:p>
            <a:pPr algn="just"/>
            <a:r>
              <a:rPr lang="fr-FR" sz="2800" b="1" dirty="0" smtClean="0"/>
              <a:t>Société Anonyme avec Conseil d’Administration</a:t>
            </a:r>
          </a:p>
          <a:p>
            <a:pPr algn="just"/>
            <a:endParaRPr lang="fr-FR" sz="2800" b="1" dirty="0" smtClean="0"/>
          </a:p>
          <a:p>
            <a:pPr algn="just"/>
            <a:r>
              <a:rPr lang="fr-FR" sz="2800" b="1" dirty="0" smtClean="0"/>
              <a:t>Capital de 32 000 000 000 FCFA</a:t>
            </a:r>
          </a:p>
          <a:p>
            <a:endParaRPr lang="fr-FR" b="1" dirty="0"/>
          </a:p>
        </p:txBody>
      </p:sp>
      <p:sp>
        <p:nvSpPr>
          <p:cNvPr id="5" name="Organigramme : Délai 4"/>
          <p:cNvSpPr/>
          <p:nvPr/>
        </p:nvSpPr>
        <p:spPr>
          <a:xfrm rot="10800000">
            <a:off x="8790496" y="0"/>
            <a:ext cx="258042" cy="6858000"/>
          </a:xfrm>
          <a:prstGeom prst="flowChartDelay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Double vague 5"/>
          <p:cNvSpPr/>
          <p:nvPr/>
        </p:nvSpPr>
        <p:spPr>
          <a:xfrm>
            <a:off x="179513" y="6429374"/>
            <a:ext cx="8530402" cy="428625"/>
          </a:xfrm>
          <a:prstGeom prst="doubleWave">
            <a:avLst>
              <a:gd name="adj1" fmla="val 12500"/>
              <a:gd name="adj2" fmla="val -137"/>
            </a:avLst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500826" y="6488668"/>
            <a:ext cx="1085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b="1" dirty="0" smtClean="0">
                <a:solidFill>
                  <a:srgbClr val="00B050"/>
                </a:solidFill>
              </a:rPr>
              <a:t>Juin 2018</a:t>
            </a:r>
            <a:endParaRPr lang="fr-FR" b="1" dirty="0">
              <a:solidFill>
                <a:srgbClr val="00B05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9" y="64264"/>
            <a:ext cx="1439247" cy="935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7" y="57055"/>
            <a:ext cx="1439247" cy="935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323528" y="1328976"/>
            <a:ext cx="8291265" cy="106768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b="1" dirty="0" smtClean="0"/>
              <a:t>1. Présentation de </a:t>
            </a:r>
            <a:r>
              <a:rPr lang="fr-FR" sz="3200" b="1" dirty="0" err="1" smtClean="0"/>
              <a:t>Coris</a:t>
            </a:r>
            <a:r>
              <a:rPr lang="fr-FR" sz="3200" b="1" dirty="0" smtClean="0"/>
              <a:t> Bank International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3049" y="2636912"/>
            <a:ext cx="8329642" cy="347467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900" b="1" dirty="0"/>
              <a:t>Actionnariat : </a:t>
            </a:r>
            <a:endParaRPr lang="fr-FR" sz="2900" b="1" dirty="0" smtClean="0"/>
          </a:p>
          <a:p>
            <a:pPr marL="0" indent="0" algn="just">
              <a:buNone/>
            </a:pPr>
            <a:endParaRPr lang="fr-FR" sz="2900" b="1" dirty="0"/>
          </a:p>
          <a:p>
            <a:pPr algn="just">
              <a:buFontTx/>
              <a:buChar char="-"/>
            </a:pPr>
            <a:r>
              <a:rPr lang="fr-FR" sz="2900" b="1" dirty="0" err="1"/>
              <a:t>Coris</a:t>
            </a:r>
            <a:r>
              <a:rPr lang="fr-FR" sz="2900" b="1" dirty="0"/>
              <a:t> Holding  : 70% </a:t>
            </a:r>
            <a:r>
              <a:rPr lang="fr-FR" sz="2900" b="1" dirty="0" smtClean="0"/>
              <a:t>        -   </a:t>
            </a:r>
            <a:r>
              <a:rPr lang="fr-FR" sz="2900" b="1" dirty="0"/>
              <a:t>SONAPOST  : 5% </a:t>
            </a:r>
          </a:p>
          <a:p>
            <a:pPr algn="just">
              <a:buFontTx/>
              <a:buChar char="-"/>
            </a:pPr>
            <a:r>
              <a:rPr lang="fr-FR" sz="2900" b="1" dirty="0"/>
              <a:t>UAB : 4%                          </a:t>
            </a:r>
            <a:r>
              <a:rPr lang="fr-FR" sz="2900" b="1" dirty="0" smtClean="0"/>
              <a:t>   -   </a:t>
            </a:r>
            <a:r>
              <a:rPr lang="fr-FR" sz="2900" b="1" dirty="0"/>
              <a:t>CNSS  : 2%</a:t>
            </a:r>
          </a:p>
          <a:p>
            <a:pPr algn="just">
              <a:buFontTx/>
              <a:buChar char="-"/>
            </a:pPr>
            <a:r>
              <a:rPr lang="fr-FR" sz="2900" b="1" dirty="0"/>
              <a:t>BOAD : 4%                       </a:t>
            </a:r>
            <a:r>
              <a:rPr lang="fr-FR" sz="2900" b="1" dirty="0" smtClean="0"/>
              <a:t>   </a:t>
            </a:r>
            <a:r>
              <a:rPr lang="fr-FR" sz="2900" b="1" dirty="0"/>
              <a:t>-    SFI  : 5%  </a:t>
            </a:r>
          </a:p>
          <a:p>
            <a:pPr algn="just">
              <a:buFontTx/>
              <a:buChar char="-"/>
            </a:pPr>
            <a:r>
              <a:rPr lang="fr-FR" sz="2900" b="1" dirty="0"/>
              <a:t>SFF : 2%                            </a:t>
            </a:r>
            <a:r>
              <a:rPr lang="fr-FR" sz="2900" b="1" dirty="0" smtClean="0"/>
              <a:t>   </a:t>
            </a:r>
            <a:r>
              <a:rPr lang="fr-FR" sz="2900" b="1" dirty="0"/>
              <a:t>-    Privés : 8%</a:t>
            </a:r>
          </a:p>
          <a:p>
            <a:pPr marL="0" indent="0">
              <a:lnSpc>
                <a:spcPct val="110000"/>
              </a:lnSpc>
              <a:buNone/>
            </a:pPr>
            <a:endParaRPr lang="fr-FR" sz="2900" b="1" dirty="0"/>
          </a:p>
          <a:p>
            <a:pPr marL="0" indent="0">
              <a:lnSpc>
                <a:spcPct val="110000"/>
              </a:lnSpc>
              <a:buNone/>
            </a:pPr>
            <a:endParaRPr lang="fr-FR" b="1" dirty="0" smtClean="0"/>
          </a:p>
          <a:p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98" y="52362"/>
            <a:ext cx="1367809" cy="935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rganigramme : Délai 5"/>
          <p:cNvSpPr/>
          <p:nvPr/>
        </p:nvSpPr>
        <p:spPr>
          <a:xfrm rot="10800000">
            <a:off x="8790496" y="0"/>
            <a:ext cx="258042" cy="6858000"/>
          </a:xfrm>
          <a:prstGeom prst="flowChartDelay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323528" y="1328976"/>
            <a:ext cx="8291265" cy="10676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b="1" dirty="0" smtClean="0"/>
              <a:t>1. Présentation de </a:t>
            </a:r>
            <a:r>
              <a:rPr lang="fr-FR" sz="3200" b="1" dirty="0" err="1" smtClean="0"/>
              <a:t>Coris</a:t>
            </a:r>
            <a:r>
              <a:rPr lang="fr-FR" sz="3200" b="1" dirty="0" smtClean="0"/>
              <a:t> Bank International</a:t>
            </a:r>
            <a:endParaRPr lang="fr-FR" sz="3200" b="1" dirty="0"/>
          </a:p>
        </p:txBody>
      </p:sp>
      <p:sp>
        <p:nvSpPr>
          <p:cNvPr id="8" name="Double vague 7"/>
          <p:cNvSpPr/>
          <p:nvPr/>
        </p:nvSpPr>
        <p:spPr>
          <a:xfrm>
            <a:off x="179513" y="6429374"/>
            <a:ext cx="8530402" cy="428625"/>
          </a:xfrm>
          <a:prstGeom prst="doubleWave">
            <a:avLst>
              <a:gd name="adj1" fmla="val 12500"/>
              <a:gd name="adj2" fmla="val -137"/>
            </a:avLst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500826" y="6488668"/>
            <a:ext cx="1085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b="1" dirty="0" smtClean="0">
                <a:solidFill>
                  <a:srgbClr val="00B050"/>
                </a:solidFill>
              </a:rPr>
              <a:t>Juin 2018</a:t>
            </a:r>
            <a:endParaRPr lang="fr-F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7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2601" y="2204864"/>
            <a:ext cx="8329642" cy="428380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0000"/>
              </a:lnSpc>
            </a:pPr>
            <a:r>
              <a:rPr lang="fr-FR" sz="11600" b="1" dirty="0" smtClean="0"/>
              <a:t>46 agences y compris l’agence mobile Mandela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fr-FR" sz="8000" b="1" dirty="0" smtClean="0"/>
              <a:t>                     </a:t>
            </a:r>
            <a:r>
              <a:rPr lang="fr-FR" sz="9600" b="1" dirty="0" smtClean="0"/>
              <a:t>(le nombre sera porté à 52 courant 2018).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fr-FR" sz="8000" b="1" dirty="0" smtClean="0"/>
          </a:p>
          <a:p>
            <a:pPr algn="just">
              <a:lnSpc>
                <a:spcPct val="110000"/>
              </a:lnSpc>
            </a:pPr>
            <a:r>
              <a:rPr lang="fr-FR" sz="11600" b="1" dirty="0" smtClean="0"/>
              <a:t>Installée dans 20 provinces du Burkina Faso</a:t>
            </a:r>
          </a:p>
          <a:p>
            <a:pPr algn="just">
              <a:lnSpc>
                <a:spcPct val="110000"/>
              </a:lnSpc>
            </a:pPr>
            <a:endParaRPr lang="fr-FR" sz="11600" b="1" dirty="0" smtClean="0"/>
          </a:p>
          <a:p>
            <a:pPr algn="just">
              <a:lnSpc>
                <a:spcPct val="110000"/>
              </a:lnSpc>
            </a:pPr>
            <a:r>
              <a:rPr lang="fr-FR" sz="11600" b="1" dirty="0" smtClean="0"/>
              <a:t>Membre de </a:t>
            </a:r>
            <a:r>
              <a:rPr lang="fr-FR" sz="11600" b="1" dirty="0" err="1" smtClean="0"/>
              <a:t>Coris</a:t>
            </a:r>
            <a:r>
              <a:rPr lang="fr-FR" sz="11600" b="1" dirty="0" smtClean="0"/>
              <a:t> Holding qui compte six filiales bancaires dans la zone UEMOA (Burkina Faso, Bénin, Côte d’Ivoire, Mali, Sénégal, Togo); </a:t>
            </a:r>
          </a:p>
          <a:p>
            <a:pPr marL="400050" lvl="1" indent="0" algn="just">
              <a:lnSpc>
                <a:spcPct val="110000"/>
              </a:lnSpc>
              <a:buNone/>
            </a:pPr>
            <a:r>
              <a:rPr lang="fr-FR" sz="11200" b="1" dirty="0" smtClean="0"/>
              <a:t>Autres métiers de la finance : </a:t>
            </a:r>
            <a:r>
              <a:rPr lang="fr-FR" sz="11200" b="1" dirty="0" err="1" smtClean="0"/>
              <a:t>Coris</a:t>
            </a:r>
            <a:r>
              <a:rPr lang="fr-FR" sz="11200" b="1" dirty="0" smtClean="0"/>
              <a:t> Assurances, </a:t>
            </a:r>
            <a:r>
              <a:rPr lang="fr-FR" sz="11200" b="1" dirty="0" err="1" smtClean="0"/>
              <a:t>Coris</a:t>
            </a:r>
            <a:r>
              <a:rPr lang="fr-FR" sz="11200" b="1" dirty="0" smtClean="0"/>
              <a:t> Bourse, </a:t>
            </a:r>
            <a:r>
              <a:rPr lang="fr-FR" sz="11200" b="1" dirty="0" err="1" smtClean="0"/>
              <a:t>Coris</a:t>
            </a:r>
            <a:r>
              <a:rPr lang="fr-FR" sz="11200" b="1" dirty="0" smtClean="0"/>
              <a:t> Capital et </a:t>
            </a:r>
            <a:r>
              <a:rPr lang="fr-FR" sz="11200" b="1" dirty="0" err="1" smtClean="0"/>
              <a:t>Asset</a:t>
            </a:r>
            <a:r>
              <a:rPr lang="fr-FR" sz="11200" b="1" dirty="0" smtClean="0"/>
              <a:t> Managemen</a:t>
            </a:r>
            <a:r>
              <a:rPr lang="fr-FR" sz="11200" b="1" dirty="0"/>
              <a:t>t</a:t>
            </a:r>
            <a:endParaRPr lang="fr-FR" sz="11200" b="1" dirty="0" smtClean="0"/>
          </a:p>
          <a:p>
            <a:pPr>
              <a:lnSpc>
                <a:spcPct val="110000"/>
              </a:lnSpc>
            </a:pPr>
            <a:endParaRPr lang="fr-FR" sz="11600" b="1" dirty="0"/>
          </a:p>
          <a:p>
            <a:pPr marL="0" indent="0">
              <a:lnSpc>
                <a:spcPct val="110000"/>
              </a:lnSpc>
              <a:buNone/>
            </a:pPr>
            <a:endParaRPr lang="fr-FR" sz="9800" b="1" dirty="0" smtClean="0"/>
          </a:p>
          <a:p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98" y="52362"/>
            <a:ext cx="1367809" cy="935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rganigramme : Délai 5"/>
          <p:cNvSpPr/>
          <p:nvPr/>
        </p:nvSpPr>
        <p:spPr>
          <a:xfrm rot="10800000">
            <a:off x="8789497" y="20435"/>
            <a:ext cx="258042" cy="6858000"/>
          </a:xfrm>
          <a:prstGeom prst="flowChartDelay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299081" y="1027273"/>
            <a:ext cx="8291265" cy="88955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b="1" dirty="0" smtClean="0"/>
              <a:t>1. Présentation de </a:t>
            </a:r>
            <a:r>
              <a:rPr lang="fr-FR" sz="3200" b="1" dirty="0" err="1" smtClean="0"/>
              <a:t>Coris</a:t>
            </a:r>
            <a:r>
              <a:rPr lang="fr-FR" sz="3200" b="1" dirty="0" smtClean="0"/>
              <a:t> Bank International</a:t>
            </a:r>
            <a:endParaRPr lang="fr-FR" sz="3200" b="1" dirty="0"/>
          </a:p>
        </p:txBody>
      </p:sp>
      <p:sp>
        <p:nvSpPr>
          <p:cNvPr id="8" name="Double vague 7"/>
          <p:cNvSpPr/>
          <p:nvPr/>
        </p:nvSpPr>
        <p:spPr>
          <a:xfrm>
            <a:off x="179513" y="6429374"/>
            <a:ext cx="8530402" cy="428625"/>
          </a:xfrm>
          <a:prstGeom prst="doubleWave">
            <a:avLst>
              <a:gd name="adj1" fmla="val 12500"/>
              <a:gd name="adj2" fmla="val -137"/>
            </a:avLst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500826" y="6488668"/>
            <a:ext cx="1085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b="1" dirty="0" smtClean="0">
                <a:solidFill>
                  <a:srgbClr val="00B050"/>
                </a:solidFill>
              </a:rPr>
              <a:t>Juin 2018</a:t>
            </a:r>
            <a:endParaRPr lang="fr-F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9854" y="3082269"/>
            <a:ext cx="8329642" cy="3474679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fr-FR" sz="1800" b="1" dirty="0"/>
          </a:p>
          <a:p>
            <a:pPr marL="0" indent="0">
              <a:lnSpc>
                <a:spcPct val="110000"/>
              </a:lnSpc>
              <a:buNone/>
            </a:pPr>
            <a:endParaRPr lang="fr-FR" sz="9800" b="1" dirty="0" smtClean="0"/>
          </a:p>
          <a:p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98" y="52362"/>
            <a:ext cx="1367809" cy="935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rganigramme : Délai 5"/>
          <p:cNvSpPr/>
          <p:nvPr/>
        </p:nvSpPr>
        <p:spPr>
          <a:xfrm rot="10800000">
            <a:off x="8790496" y="0"/>
            <a:ext cx="258042" cy="6858000"/>
          </a:xfrm>
          <a:prstGeom prst="flowChartDelay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252143" y="1077955"/>
            <a:ext cx="8291265" cy="10676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b="1" smtClean="0"/>
              <a:t>1. Présentation de Coris Bank International</a:t>
            </a:r>
            <a:endParaRPr lang="fr-FR" sz="3200" b="1" dirty="0"/>
          </a:p>
        </p:txBody>
      </p:sp>
      <p:sp>
        <p:nvSpPr>
          <p:cNvPr id="2" name="Rectangle 1"/>
          <p:cNvSpPr/>
          <p:nvPr/>
        </p:nvSpPr>
        <p:spPr>
          <a:xfrm>
            <a:off x="214098" y="2492896"/>
            <a:ext cx="8367356" cy="388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sz="2800" b="1" dirty="0"/>
              <a:t>Banque Créative et innovante, CBI vise une présence sur l’ensemble des secteurs d’activités de l’économie dont naturellement le </a:t>
            </a:r>
            <a:r>
              <a:rPr lang="fr-FR" sz="2800" b="1" dirty="0" smtClean="0"/>
              <a:t>secteur de l’</a:t>
            </a:r>
            <a:r>
              <a:rPr lang="fr-FR" sz="2800" b="1" dirty="0"/>
              <a:t>é</a:t>
            </a:r>
            <a:r>
              <a:rPr lang="fr-FR" sz="2800" b="1" dirty="0" smtClean="0"/>
              <a:t>nergie. 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sz="2800" b="1" dirty="0" smtClean="0"/>
              <a:t>Pour </a:t>
            </a:r>
            <a:r>
              <a:rPr lang="fr-FR" sz="2800" b="1" dirty="0"/>
              <a:t>« Offrir le plus et le meilleur », Certifiée ISO 9001-2008 en 2010, puis 9001-2015 en 2016. Plusieurs fois </a:t>
            </a:r>
            <a:r>
              <a:rPr lang="fr-FR" sz="2800" b="1" dirty="0" smtClean="0"/>
              <a:t>distinguée </a:t>
            </a:r>
            <a:r>
              <a:rPr lang="fr-FR" sz="2800" b="1" dirty="0"/>
              <a:t>pour la qualité de ses </a:t>
            </a:r>
            <a:r>
              <a:rPr lang="fr-FR" sz="2800" b="1" dirty="0" smtClean="0"/>
              <a:t>services.</a:t>
            </a:r>
            <a:endParaRPr lang="fr-FR" sz="2800" b="1" dirty="0"/>
          </a:p>
        </p:txBody>
      </p:sp>
      <p:sp>
        <p:nvSpPr>
          <p:cNvPr id="8" name="Double vague 7"/>
          <p:cNvSpPr/>
          <p:nvPr/>
        </p:nvSpPr>
        <p:spPr>
          <a:xfrm>
            <a:off x="179513" y="6429374"/>
            <a:ext cx="8530402" cy="428625"/>
          </a:xfrm>
          <a:prstGeom prst="doubleWave">
            <a:avLst>
              <a:gd name="adj1" fmla="val 12500"/>
              <a:gd name="adj2" fmla="val -137"/>
            </a:avLst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500826" y="6488668"/>
            <a:ext cx="1085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b="1" dirty="0" smtClean="0">
                <a:solidFill>
                  <a:srgbClr val="00B050"/>
                </a:solidFill>
              </a:rPr>
              <a:t>Juin 2018</a:t>
            </a:r>
            <a:endParaRPr lang="fr-F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86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237" y="1051898"/>
            <a:ext cx="8568952" cy="8059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2. Les opportunités de financement</a:t>
            </a:r>
            <a:endParaRPr lang="fr-FR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9" y="64264"/>
            <a:ext cx="1367809" cy="935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ouble vague 7"/>
          <p:cNvSpPr/>
          <p:nvPr/>
        </p:nvSpPr>
        <p:spPr>
          <a:xfrm>
            <a:off x="179512" y="6429375"/>
            <a:ext cx="8530402" cy="428625"/>
          </a:xfrm>
          <a:prstGeom prst="doubleWave">
            <a:avLst>
              <a:gd name="adj1" fmla="val 12500"/>
              <a:gd name="adj2" fmla="val -137"/>
            </a:avLst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Organigramme : Délai 8"/>
          <p:cNvSpPr/>
          <p:nvPr/>
        </p:nvSpPr>
        <p:spPr>
          <a:xfrm rot="10800000">
            <a:off x="8790496" y="0"/>
            <a:ext cx="258042" cy="6858000"/>
          </a:xfrm>
          <a:prstGeom prst="flowChartDelay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274635" y="2110977"/>
            <a:ext cx="8435280" cy="4377691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fr-FR" sz="11200" b="1" dirty="0" smtClean="0"/>
              <a:t> A. </a:t>
            </a:r>
            <a:r>
              <a:rPr lang="fr-FR" sz="11200" b="1" u="sng" dirty="0" smtClean="0"/>
              <a:t>Un Département dédié au Secteur agricole</a:t>
            </a:r>
            <a:r>
              <a:rPr lang="fr-FR" sz="11200" b="1" dirty="0" smtClean="0"/>
              <a:t>   </a:t>
            </a:r>
          </a:p>
          <a:p>
            <a:pPr algn="just">
              <a:buNone/>
            </a:pPr>
            <a:endParaRPr lang="fr-FR" sz="11200" b="1" dirty="0" smtClean="0"/>
          </a:p>
          <a:p>
            <a:pPr algn="just">
              <a:buNone/>
            </a:pPr>
            <a:r>
              <a:rPr lang="fr-FR" sz="9600" b="1" dirty="0" smtClean="0"/>
              <a:t>Le département de la ‟Finance Inclusive” dédié au secteur agricole et rural, pour la prise en charge efficace de tous les maillons dans toutes les filières, regroupés dans 3 domaines :</a:t>
            </a:r>
          </a:p>
          <a:p>
            <a:pPr>
              <a:buNone/>
            </a:pPr>
            <a:endParaRPr lang="fr-FR" sz="9600" b="1" dirty="0" smtClean="0"/>
          </a:p>
          <a:p>
            <a:pPr lvl="2"/>
            <a:r>
              <a:rPr lang="fr-FR" sz="9600" b="1" dirty="0" smtClean="0"/>
              <a:t>Production végétale et Agroalimentaire</a:t>
            </a:r>
          </a:p>
          <a:p>
            <a:pPr lvl="2"/>
            <a:endParaRPr lang="fr-FR" sz="9600" b="1" dirty="0"/>
          </a:p>
          <a:p>
            <a:pPr lvl="2"/>
            <a:r>
              <a:rPr lang="fr-FR" sz="9600" b="1" dirty="0" smtClean="0"/>
              <a:t>Bétail viande</a:t>
            </a:r>
          </a:p>
          <a:p>
            <a:pPr lvl="2"/>
            <a:endParaRPr lang="fr-FR" sz="9600" b="1" dirty="0" smtClean="0"/>
          </a:p>
          <a:p>
            <a:pPr lvl="2"/>
            <a:r>
              <a:rPr lang="fr-FR" sz="9600" b="1" dirty="0" smtClean="0"/>
              <a:t>Coton, sylviculture, apiculture, pisciculture et environnement.</a:t>
            </a:r>
          </a:p>
          <a:p>
            <a:endParaRPr lang="fr-FR" sz="12000" b="1" dirty="0" smtClean="0"/>
          </a:p>
          <a:p>
            <a:pPr>
              <a:buNone/>
            </a:pPr>
            <a:r>
              <a:rPr lang="fr-FR" dirty="0" smtClean="0"/>
              <a:t>			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6500826" y="6488668"/>
            <a:ext cx="1085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b="1" dirty="0" smtClean="0">
                <a:solidFill>
                  <a:srgbClr val="00B050"/>
                </a:solidFill>
              </a:rPr>
              <a:t>Juin 2018</a:t>
            </a:r>
            <a:endParaRPr lang="fr-F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75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1544" y="1018471"/>
            <a:ext cx="8568952" cy="8574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2. Les opportunités de financement</a:t>
            </a:r>
            <a:endParaRPr lang="fr-FR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9" y="64264"/>
            <a:ext cx="1367809" cy="935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ouble vague 7"/>
          <p:cNvSpPr/>
          <p:nvPr/>
        </p:nvSpPr>
        <p:spPr>
          <a:xfrm>
            <a:off x="179512" y="6429375"/>
            <a:ext cx="8530402" cy="428625"/>
          </a:xfrm>
          <a:prstGeom prst="doubleWave">
            <a:avLst>
              <a:gd name="adj1" fmla="val 12500"/>
              <a:gd name="adj2" fmla="val -137"/>
            </a:avLst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Organigramme : Délai 8"/>
          <p:cNvSpPr/>
          <p:nvPr/>
        </p:nvSpPr>
        <p:spPr>
          <a:xfrm rot="10800000">
            <a:off x="8790496" y="0"/>
            <a:ext cx="258042" cy="6858000"/>
          </a:xfrm>
          <a:prstGeom prst="flowChartDelay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274635" y="2018579"/>
            <a:ext cx="8435279" cy="4470090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fr-FR" sz="5100" b="1" dirty="0"/>
              <a:t>B. </a:t>
            </a:r>
            <a:r>
              <a:rPr lang="fr-FR" sz="5100" b="1" u="sng" dirty="0"/>
              <a:t>La </a:t>
            </a:r>
            <a:r>
              <a:rPr lang="fr-FR" sz="5100" b="1" u="sng" dirty="0" smtClean="0"/>
              <a:t>Stratégie</a:t>
            </a:r>
            <a:endParaRPr lang="fr-FR" sz="5100" b="1" u="sng" dirty="0"/>
          </a:p>
          <a:p>
            <a:pPr algn="just">
              <a:buNone/>
            </a:pPr>
            <a:endParaRPr lang="fr-FR" sz="2800" b="1" dirty="0"/>
          </a:p>
          <a:p>
            <a:pPr algn="just">
              <a:buNone/>
            </a:pPr>
            <a:r>
              <a:rPr lang="fr-FR" sz="2800" b="1" dirty="0" smtClean="0"/>
              <a:t> </a:t>
            </a:r>
            <a:r>
              <a:rPr lang="fr-FR" sz="4500" b="1" dirty="0"/>
              <a:t>Une stratégie de financement basée sur la chaine de valeurs, </a:t>
            </a:r>
            <a:r>
              <a:rPr lang="fr-FR" sz="4500" b="1" dirty="0" smtClean="0"/>
              <a:t>pour le financement </a:t>
            </a:r>
            <a:r>
              <a:rPr lang="fr-FR" sz="4500" b="1" dirty="0"/>
              <a:t>de tous les maillons au besoin </a:t>
            </a:r>
            <a:r>
              <a:rPr lang="fr-FR" sz="4500" b="1" dirty="0" smtClean="0"/>
              <a:t>:</a:t>
            </a:r>
          </a:p>
          <a:p>
            <a:pPr algn="just">
              <a:buNone/>
            </a:pPr>
            <a:endParaRPr lang="fr-FR" sz="4500" b="1" dirty="0" smtClean="0"/>
          </a:p>
          <a:p>
            <a:pPr lvl="2" algn="just"/>
            <a:r>
              <a:rPr lang="fr-FR" sz="4500" b="1" dirty="0" smtClean="0">
                <a:solidFill>
                  <a:prstClr val="black"/>
                </a:solidFill>
              </a:rPr>
              <a:t>Vous </a:t>
            </a:r>
            <a:r>
              <a:rPr lang="fr-FR" sz="4500" b="1" dirty="0">
                <a:solidFill>
                  <a:prstClr val="black"/>
                </a:solidFill>
              </a:rPr>
              <a:t>accompagner quelque soit votre maillon sur la chaine</a:t>
            </a:r>
            <a:r>
              <a:rPr lang="fr-FR" sz="4500" b="1" dirty="0" smtClean="0">
                <a:solidFill>
                  <a:prstClr val="black"/>
                </a:solidFill>
              </a:rPr>
              <a:t>.</a:t>
            </a:r>
          </a:p>
          <a:p>
            <a:pPr lvl="2" algn="just"/>
            <a:endParaRPr lang="fr-FR" sz="4500" b="1" dirty="0">
              <a:solidFill>
                <a:prstClr val="black"/>
              </a:solidFill>
            </a:endParaRPr>
          </a:p>
          <a:p>
            <a:pPr lvl="2" algn="just"/>
            <a:r>
              <a:rPr lang="fr-FR" sz="4500" b="1" dirty="0" smtClean="0">
                <a:solidFill>
                  <a:prstClr val="black"/>
                </a:solidFill>
              </a:rPr>
              <a:t>Contribuer </a:t>
            </a:r>
            <a:r>
              <a:rPr lang="fr-FR" sz="4500" b="1" dirty="0">
                <a:solidFill>
                  <a:prstClr val="black"/>
                </a:solidFill>
              </a:rPr>
              <a:t>à valoriser votre filière et apporter une croissance </a:t>
            </a:r>
            <a:r>
              <a:rPr lang="fr-FR" sz="4500" b="1" dirty="0" smtClean="0">
                <a:solidFill>
                  <a:prstClr val="black"/>
                </a:solidFill>
              </a:rPr>
              <a:t>à </a:t>
            </a:r>
            <a:r>
              <a:rPr lang="fr-FR" sz="4500" b="1" dirty="0">
                <a:solidFill>
                  <a:prstClr val="black"/>
                </a:solidFill>
              </a:rPr>
              <a:t>tous les acteurs</a:t>
            </a:r>
            <a:r>
              <a:rPr lang="fr-FR" sz="4500" b="1" dirty="0" smtClean="0">
                <a:solidFill>
                  <a:prstClr val="black"/>
                </a:solidFill>
              </a:rPr>
              <a:t>.</a:t>
            </a:r>
          </a:p>
          <a:p>
            <a:pPr lvl="2" algn="just"/>
            <a:endParaRPr lang="fr-FR" sz="4500" b="1" dirty="0">
              <a:solidFill>
                <a:prstClr val="black"/>
              </a:solidFill>
            </a:endParaRPr>
          </a:p>
          <a:p>
            <a:pPr lvl="2" algn="just"/>
            <a:r>
              <a:rPr lang="fr-FR" sz="4500" b="1" dirty="0" smtClean="0">
                <a:solidFill>
                  <a:prstClr val="black"/>
                </a:solidFill>
              </a:rPr>
              <a:t>Contribuer à développer le marché de l’énergie verte.</a:t>
            </a:r>
            <a:endParaRPr lang="fr-FR" sz="4500" dirty="0"/>
          </a:p>
        </p:txBody>
      </p:sp>
      <p:sp>
        <p:nvSpPr>
          <p:cNvPr id="10" name="Rectangle 9"/>
          <p:cNvSpPr/>
          <p:nvPr/>
        </p:nvSpPr>
        <p:spPr>
          <a:xfrm>
            <a:off x="6500826" y="6488668"/>
            <a:ext cx="1085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b="1" dirty="0" smtClean="0">
                <a:solidFill>
                  <a:srgbClr val="00B050"/>
                </a:solidFill>
              </a:rPr>
              <a:t>Juin 2018</a:t>
            </a:r>
            <a:endParaRPr lang="fr-F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55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1544" y="1059400"/>
            <a:ext cx="8568952" cy="8574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2. Les opportunités de financement</a:t>
            </a:r>
            <a:endParaRPr lang="fr-FR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9" y="64264"/>
            <a:ext cx="1367809" cy="935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ouble vague 7"/>
          <p:cNvSpPr/>
          <p:nvPr/>
        </p:nvSpPr>
        <p:spPr>
          <a:xfrm>
            <a:off x="179512" y="6429375"/>
            <a:ext cx="8530402" cy="428625"/>
          </a:xfrm>
          <a:prstGeom prst="doubleWave">
            <a:avLst>
              <a:gd name="adj1" fmla="val 12500"/>
              <a:gd name="adj2" fmla="val -137"/>
            </a:avLst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Organigramme : Délai 8"/>
          <p:cNvSpPr/>
          <p:nvPr/>
        </p:nvSpPr>
        <p:spPr>
          <a:xfrm rot="10800000">
            <a:off x="8790496" y="0"/>
            <a:ext cx="258042" cy="6858000"/>
          </a:xfrm>
          <a:prstGeom prst="flowChartDelay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221544" y="1976126"/>
            <a:ext cx="8435279" cy="4333194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fr-FR" sz="4500" b="1" u="sng" dirty="0" smtClean="0"/>
              <a:t>C. Des partenariats pour conforter notre action</a:t>
            </a:r>
            <a:r>
              <a:rPr lang="fr-FR" sz="2800" b="1" dirty="0" smtClean="0"/>
              <a:t>    </a:t>
            </a:r>
          </a:p>
          <a:p>
            <a:pPr algn="just">
              <a:buNone/>
            </a:pPr>
            <a:endParaRPr lang="fr-FR" sz="3900" b="1" dirty="0" smtClean="0"/>
          </a:p>
          <a:p>
            <a:pPr algn="just">
              <a:buNone/>
            </a:pPr>
            <a:r>
              <a:rPr lang="fr-FR" sz="4400" b="1" dirty="0" smtClean="0"/>
              <a:t>Les partenariats</a:t>
            </a:r>
            <a:r>
              <a:rPr lang="fr-FR" sz="4400" b="1" dirty="0" smtClean="0">
                <a:solidFill>
                  <a:prstClr val="black"/>
                </a:solidFill>
              </a:rPr>
              <a:t> pour des lignes de crédits dédiées au secteur agricole et rural (Production végétale, Production animale, Transformation agroalimentaire, Produits forestiers non ligneux et environnement/énergie renouvelable) à un taux concessionnel :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4400" b="1" dirty="0" smtClean="0">
                <a:solidFill>
                  <a:prstClr val="black"/>
                </a:solidFill>
              </a:rPr>
              <a:t>le PECESA </a:t>
            </a:r>
            <a:r>
              <a:rPr lang="fr-FR" sz="4400" dirty="0" smtClean="0">
                <a:solidFill>
                  <a:prstClr val="black"/>
                </a:solidFill>
              </a:rPr>
              <a:t>du Fonds Danois 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4400" b="1" dirty="0" smtClean="0">
                <a:solidFill>
                  <a:prstClr val="black"/>
                </a:solidFill>
              </a:rPr>
              <a:t>le PADEA </a:t>
            </a:r>
            <a:r>
              <a:rPr lang="fr-FR" sz="4400" dirty="0" smtClean="0">
                <a:solidFill>
                  <a:prstClr val="black"/>
                </a:solidFill>
              </a:rPr>
              <a:t>du Fonds Koweïtien ;</a:t>
            </a:r>
            <a:endParaRPr lang="fr-FR" sz="4700" b="1" dirty="0">
              <a:solidFill>
                <a:prstClr val="black"/>
              </a:solidFill>
            </a:endParaRPr>
          </a:p>
          <a:p>
            <a:pPr lvl="2" algn="just"/>
            <a:endParaRPr lang="fr-FR" sz="47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00826" y="6488668"/>
            <a:ext cx="1085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b="1" dirty="0" smtClean="0">
                <a:solidFill>
                  <a:srgbClr val="00B050"/>
                </a:solidFill>
              </a:rPr>
              <a:t>Juin 2018</a:t>
            </a:r>
            <a:endParaRPr lang="fr-F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9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3629</TotalTime>
  <Words>1046</Words>
  <Application>Microsoft Office PowerPoint</Application>
  <PresentationFormat>Affichage à l'écran (4:3)</PresentationFormat>
  <Paragraphs>148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4" baseType="lpstr">
      <vt:lpstr>Arial</vt:lpstr>
      <vt:lpstr>Arial Narrow</vt:lpstr>
      <vt:lpstr>Calibri</vt:lpstr>
      <vt:lpstr>Times New Roman</vt:lpstr>
      <vt:lpstr>Wingdings</vt:lpstr>
      <vt:lpstr>Thème Office</vt:lpstr>
      <vt:lpstr>Présentation PowerPoint</vt:lpstr>
      <vt:lpstr>Sommaire</vt:lpstr>
      <vt:lpstr>1. Présentation de Coris Bank International</vt:lpstr>
      <vt:lpstr>Présentation PowerPoint</vt:lpstr>
      <vt:lpstr>Présentation PowerPoint</vt:lpstr>
      <vt:lpstr>Présentation PowerPoint</vt:lpstr>
      <vt:lpstr>2. Les opportunités de financement</vt:lpstr>
      <vt:lpstr>2. Les opportunités de financement</vt:lpstr>
      <vt:lpstr>2. Les opportunités de financement</vt:lpstr>
      <vt:lpstr>2. Les opportunités de financement</vt:lpstr>
      <vt:lpstr>3. Les facilités de financement</vt:lpstr>
      <vt:lpstr>3. Les facilités de financement</vt:lpstr>
      <vt:lpstr>3. Les facilités de financement</vt:lpstr>
      <vt:lpstr>3. Les facilités de financement</vt:lpstr>
      <vt:lpstr>4. Les Contraintes</vt:lpstr>
      <vt:lpstr>5. LES RECOMMANDATIONS POUR UN FINANCEMENT DURABLE</vt:lpstr>
      <vt:lpstr>Présentation PowerPoint</vt:lpstr>
      <vt:lpstr>MERCI POUR VOTRE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financement de la filière Karité par CBI</dc:title>
  <dc:creator>xxx</dc:creator>
  <cp:lastModifiedBy>sore, youssoufou GIZ BF</cp:lastModifiedBy>
  <cp:revision>227</cp:revision>
  <cp:lastPrinted>2018-06-05T08:08:27Z</cp:lastPrinted>
  <dcterms:created xsi:type="dcterms:W3CDTF">2014-05-13T10:19:17Z</dcterms:created>
  <dcterms:modified xsi:type="dcterms:W3CDTF">2018-06-22T09:41:58Z</dcterms:modified>
</cp:coreProperties>
</file>